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30"/>
  </p:notesMasterIdLst>
  <p:handoutMasterIdLst>
    <p:handoutMasterId r:id="rId31"/>
  </p:handoutMasterIdLst>
  <p:sldIdLst>
    <p:sldId id="268" r:id="rId3"/>
    <p:sldId id="269" r:id="rId4"/>
    <p:sldId id="264"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2" r:id="rId21"/>
    <p:sldId id="313" r:id="rId22"/>
    <p:sldId id="314" r:id="rId23"/>
    <p:sldId id="315" r:id="rId24"/>
    <p:sldId id="316" r:id="rId25"/>
    <p:sldId id="317" r:id="rId26"/>
    <p:sldId id="318" r:id="rId27"/>
    <p:sldId id="319" r:id="rId28"/>
    <p:sldId id="270" r:id="rId29"/>
  </p:sldIdLst>
  <p:sldSz cx="9144000" cy="6858000" type="screen4x3"/>
  <p:notesSz cx="6858000" cy="9144000"/>
  <p:embeddedFontLst>
    <p:embeddedFont>
      <p:font typeface="Twinkl" panose="02000000000000000000" pitchFamily="2"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C816"/>
    <a:srgbClr val="4DB2F2"/>
    <a:srgbClr val="F69B40"/>
    <a:srgbClr val="FBCFA3"/>
    <a:srgbClr val="F74937"/>
    <a:srgbClr val="F97C6F"/>
    <a:srgbClr val="BCE2FA"/>
    <a:srgbClr val="CCEAFC"/>
    <a:srgbClr val="C5E6FB"/>
    <a:srgbClr val="F2F0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1" d="100"/>
          <a:sy n="111" d="100"/>
        </p:scale>
        <p:origin x="1650" y="96"/>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01/08/2024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‹Nº›</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01/08/2024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‹Nº›</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twinkl.co.za/resources/grammar-browse-by-skill-esl-efl-resources/elementary-level-a2-grammar-grammar-browse-by-skill-esl-efl-resources/comparatives-and-superlatives-elementary-level-a2-grammar-esl-resources-grammar-browse-by-skill-english-exercises-esl-resources"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twinkl.co.uk/resources/esl-resources/browse-by-level-esl-efl-resources/esl-resources-for-adult-learners-browse-by-level-esl-resources"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twinkl.co.uk/resources/esl-resources/browse-by-level-esl-efl-resources/esl-resources-for-adult-learners-browse-by-level-esl-resources"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www.twinkl.co.za/resources/grammar-browse-by-skill-esl-efl-resources/elementary-level-a2-grammar-grammar-browse-by-skill-esl-efl-resources/comparatives-and-superlatives-elementary-level-a2-grammar-esl-resources-grammar-browse-by-skill-english-exercises-esl-resources"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mailto:twinklcares@twinkl.co.uk"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nimation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Twinkl"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grpSp>
        <p:nvGrpSpPr>
          <p:cNvPr id="41" name="Group 40">
            <a:extLst>
              <a:ext uri="{FF2B5EF4-FFF2-40B4-BE49-F238E27FC236}">
                <a16:creationId xmlns:a16="http://schemas.microsoft.com/office/drawing/2014/main" id="{2BB4EA30-0107-4362-9222-C6055ABF324A}"/>
              </a:ext>
            </a:extLst>
          </p:cNvPr>
          <p:cNvGrpSpPr/>
          <p:nvPr userDrawn="1"/>
        </p:nvGrpSpPr>
        <p:grpSpPr>
          <a:xfrm>
            <a:off x="743835" y="4464437"/>
            <a:ext cx="7644513" cy="1787397"/>
            <a:chOff x="743837" y="1344834"/>
            <a:chExt cx="7644513" cy="1787397"/>
          </a:xfrm>
        </p:grpSpPr>
        <p:sp>
          <p:nvSpPr>
            <p:cNvPr id="42" name="Rectangle 41">
              <a:extLst>
                <a:ext uri="{FF2B5EF4-FFF2-40B4-BE49-F238E27FC236}">
                  <a16:creationId xmlns:a16="http://schemas.microsoft.com/office/drawing/2014/main" id="{0DF60415-D303-4DFE-A6B8-E0AB42EF4DDC}"/>
                </a:ext>
              </a:extLst>
            </p:cNvPr>
            <p:cNvSpPr/>
            <p:nvPr/>
          </p:nvSpPr>
          <p:spPr>
            <a:xfrm>
              <a:off x="743837" y="1344834"/>
              <a:ext cx="1266195"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Twinkl" panose="02000000000000000000" pitchFamily="2" charset="0"/>
                  <a:ea typeface="Roboto" panose="02000000000000000000" pitchFamily="2" charset="0"/>
                </a:rPr>
                <a:t>Animations</a:t>
              </a:r>
            </a:p>
          </p:txBody>
        </p:sp>
        <p:sp>
          <p:nvSpPr>
            <p:cNvPr id="43" name="Rectangle 42">
              <a:extLst>
                <a:ext uri="{FF2B5EF4-FFF2-40B4-BE49-F238E27FC236}">
                  <a16:creationId xmlns:a16="http://schemas.microsoft.com/office/drawing/2014/main" id="{6A96975B-C3DC-451D-8423-D15D5BCDB436}"/>
                </a:ext>
              </a:extLst>
            </p:cNvPr>
            <p:cNvSpPr/>
            <p:nvPr/>
          </p:nvSpPr>
          <p:spPr>
            <a:xfrm>
              <a:off x="755650" y="1618794"/>
              <a:ext cx="7632700" cy="1513437"/>
            </a:xfrm>
            <a:prstGeom prst="rect">
              <a:avLst/>
            </a:prstGeom>
            <a:noFill/>
            <a:ln w="19050">
              <a:solidFill>
                <a:srgbClr val="18A0DB"/>
              </a:solidFill>
            </a:ln>
          </p:spPr>
          <p:txBody>
            <a:bodyPr wrap="square" lIns="216000" tIns="216000" rIns="216000" bIns="216000">
              <a:spAutoFit/>
            </a:bodyPr>
            <a:lstStyle/>
            <a:p>
              <a:pPr>
                <a:spcAft>
                  <a:spcPts val="600"/>
                </a:spcAft>
              </a:pPr>
              <a:r>
                <a:rPr lang="en-GB" sz="1400" b="0" i="0" dirty="0">
                  <a:solidFill>
                    <a:srgbClr val="202124"/>
                  </a:solidFill>
                  <a:effectLst/>
                  <a:latin typeface="Twinkl" panose="02000000000000000000" pitchFamily="2" charset="0"/>
                </a:rPr>
                <a:t>This resource has been designed with animations on each slide to make it as fun and engaging as possible. To view the content in the correct formatting, please view the slideshow in ‘</a:t>
              </a:r>
              <a:r>
                <a:rPr lang="en-GB" sz="1400" b="1" i="0" dirty="0">
                  <a:solidFill>
                    <a:srgbClr val="202124"/>
                  </a:solidFill>
                  <a:effectLst/>
                  <a:latin typeface="Twinkl" panose="02000000000000000000" pitchFamily="2" charset="0"/>
                </a:rPr>
                <a:t>presentation mode</a:t>
              </a:r>
              <a:r>
                <a:rPr lang="en-GB" sz="1400" b="0" i="0" dirty="0">
                  <a:solidFill>
                    <a:srgbClr val="202124"/>
                  </a:solidFill>
                  <a:effectLst/>
                  <a:latin typeface="Twinkl" panose="02000000000000000000" pitchFamily="2" charset="0"/>
                </a:rPr>
                <a:t>’. If you view the slides without selecting ‘presentation mode’, you may find that some of the text and images overlap each other or are difficult to read.</a:t>
              </a:r>
              <a:endParaRPr lang="en-GB" sz="1400" dirty="0">
                <a:latin typeface="Twinkl" panose="02000000000000000000" pitchFamily="2" charset="0"/>
                <a:ea typeface="Roboto" panose="02000000000000000000" pitchFamily="2" charset="0"/>
              </a:endParaRPr>
            </a:p>
          </p:txBody>
        </p:sp>
      </p:grpSp>
      <p:sp>
        <p:nvSpPr>
          <p:cNvPr id="44" name="Rectangle 43">
            <a:extLst>
              <a:ext uri="{FF2B5EF4-FFF2-40B4-BE49-F238E27FC236}">
                <a16:creationId xmlns:a16="http://schemas.microsoft.com/office/drawing/2014/main" id="{C01BCBF7-EAB4-4398-AAB8-B60AC3555113}"/>
              </a:ext>
            </a:extLst>
          </p:cNvPr>
          <p:cNvSpPr/>
          <p:nvPr userDrawn="1"/>
        </p:nvSpPr>
        <p:spPr>
          <a:xfrm>
            <a:off x="743836" y="1163960"/>
            <a:ext cx="7644513" cy="307777"/>
          </a:xfrm>
          <a:prstGeom prst="rect">
            <a:avLst/>
          </a:prstGeom>
        </p:spPr>
        <p:txBody>
          <a:bodyPr wrap="square">
            <a:spAutoFit/>
          </a:bodyPr>
          <a:lstStyle/>
          <a:p>
            <a:pPr algn="ctr"/>
            <a:r>
              <a:rPr lang="en-GB" sz="1400" dirty="0">
                <a:latin typeface="Twinkl" panose="02000000000000000000" pitchFamily="2" charset="0"/>
                <a:ea typeface="Roboto" panose="02000000000000000000" pitchFamily="2" charset="0"/>
              </a:rPr>
              <a:t>We hope you find the information on our website and resources useful. </a:t>
            </a:r>
            <a:endParaRPr lang="en-GB" sz="1400" dirty="0"/>
          </a:p>
        </p:txBody>
      </p:sp>
      <p:sp>
        <p:nvSpPr>
          <p:cNvPr id="45" name="TextBox 44">
            <a:extLst>
              <a:ext uri="{FF2B5EF4-FFF2-40B4-BE49-F238E27FC236}">
                <a16:creationId xmlns:a16="http://schemas.microsoft.com/office/drawing/2014/main" id="{3F3091BF-D025-46EF-A448-B4F13C76E242}"/>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Twinkl" panose="02000000000000000000" pitchFamily="2" charset="0"/>
                <a:ea typeface="Roboto" panose="02000000000000000000" pitchFamily="2" charset="0"/>
              </a:rPr>
              <a:t>Disclaimers</a:t>
            </a:r>
            <a:endParaRPr lang="en-GB" sz="2800" b="1" dirty="0">
              <a:solidFill>
                <a:srgbClr val="E34192"/>
              </a:solidFill>
            </a:endParaRPr>
          </a:p>
        </p:txBody>
      </p:sp>
      <p:grpSp>
        <p:nvGrpSpPr>
          <p:cNvPr id="2" name="Group 1">
            <a:extLst>
              <a:ext uri="{FF2B5EF4-FFF2-40B4-BE49-F238E27FC236}">
                <a16:creationId xmlns:a16="http://schemas.microsoft.com/office/drawing/2014/main" id="{1818DE14-99A5-2BAB-012B-6D4E3878DA6E}"/>
              </a:ext>
            </a:extLst>
          </p:cNvPr>
          <p:cNvGrpSpPr/>
          <p:nvPr userDrawn="1"/>
        </p:nvGrpSpPr>
        <p:grpSpPr>
          <a:xfrm>
            <a:off x="743836" y="1538518"/>
            <a:ext cx="7644512" cy="2726115"/>
            <a:chOff x="743838" y="1344834"/>
            <a:chExt cx="7644512" cy="2726115"/>
          </a:xfrm>
        </p:grpSpPr>
        <p:sp>
          <p:nvSpPr>
            <p:cNvPr id="3" name="Rectangle 2">
              <a:extLst>
                <a:ext uri="{FF2B5EF4-FFF2-40B4-BE49-F238E27FC236}">
                  <a16:creationId xmlns:a16="http://schemas.microsoft.com/office/drawing/2014/main" id="{8F639272-4B5D-60E8-9FB8-0C21BDA753C9}"/>
                </a:ext>
              </a:extLst>
            </p:cNvPr>
            <p:cNvSpPr/>
            <p:nvPr/>
          </p:nvSpPr>
          <p:spPr>
            <a:xfrm>
              <a:off x="743838" y="1344834"/>
              <a:ext cx="1450724"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Twinkl" panose="02000000000000000000" pitchFamily="2" charset="0"/>
                  <a:ea typeface="Roboto" panose="02000000000000000000" pitchFamily="2" charset="0"/>
                </a:rPr>
                <a:t>ESL Acronym</a:t>
              </a:r>
            </a:p>
          </p:txBody>
        </p:sp>
        <p:sp>
          <p:nvSpPr>
            <p:cNvPr id="4" name="Rectangle 3">
              <a:extLst>
                <a:ext uri="{FF2B5EF4-FFF2-40B4-BE49-F238E27FC236}">
                  <a16:creationId xmlns:a16="http://schemas.microsoft.com/office/drawing/2014/main" id="{6CB40A19-9ABC-EE69-175B-C61DB7CC9859}"/>
                </a:ext>
              </a:extLst>
            </p:cNvPr>
            <p:cNvSpPr/>
            <p:nvPr/>
          </p:nvSpPr>
          <p:spPr>
            <a:xfrm>
              <a:off x="755650" y="1618794"/>
              <a:ext cx="7632700" cy="2452155"/>
            </a:xfrm>
            <a:prstGeom prst="rect">
              <a:avLst/>
            </a:prstGeom>
            <a:noFill/>
            <a:ln w="19050">
              <a:solidFill>
                <a:srgbClr val="18A0DB"/>
              </a:solidFill>
            </a:ln>
          </p:spPr>
          <p:txBody>
            <a:bodyPr wrap="square" lIns="216000" tIns="216000" rIns="216000" bIns="216000">
              <a:spAutoFit/>
            </a:bodyPr>
            <a:lstStyle/>
            <a:p>
              <a:pPr>
                <a:spcAft>
                  <a:spcPts val="600"/>
                </a:spcAft>
              </a:pPr>
              <a:r>
                <a:rPr lang="en-ZA" sz="1400" b="0" i="0" dirty="0">
                  <a:solidFill>
                    <a:srgbClr val="202124"/>
                  </a:solidFill>
                  <a:effectLst/>
                  <a:latin typeface="Twinkl" panose="02000000000000000000" pitchFamily="2" charset="0"/>
                </a:rPr>
                <a:t>This resource has been made for the purpose of teaching English language learners. </a:t>
              </a:r>
              <a:br>
                <a:rPr lang="en-ZA" sz="1400" b="0" i="0" dirty="0">
                  <a:solidFill>
                    <a:srgbClr val="202124"/>
                  </a:solidFill>
                  <a:effectLst/>
                  <a:latin typeface="Twinkl" panose="02000000000000000000" pitchFamily="2" charset="0"/>
                </a:rPr>
              </a:br>
              <a:r>
                <a:rPr lang="en-ZA" sz="1400" b="0" i="0" dirty="0">
                  <a:solidFill>
                    <a:srgbClr val="202124"/>
                  </a:solidFill>
                  <a:effectLst/>
                  <a:latin typeface="Twinkl" panose="02000000000000000000" pitchFamily="2" charset="0"/>
                </a:rPr>
                <a:t>We know that students can be learning English in many different places, in many different ways and at age, so we try to keep these resources as general as possible. </a:t>
              </a:r>
            </a:p>
            <a:p>
              <a:pPr>
                <a:spcAft>
                  <a:spcPts val="600"/>
                </a:spcAft>
              </a:pPr>
              <a:r>
                <a:rPr lang="en-ZA" sz="1400" b="0" i="0" dirty="0">
                  <a:solidFill>
                    <a:srgbClr val="202124"/>
                  </a:solidFill>
                  <a:effectLst/>
                  <a:latin typeface="Twinkl" panose="02000000000000000000" pitchFamily="2" charset="0"/>
                </a:rPr>
                <a:t>There are many acronyms associated with English language teaching. These include (but are not limited to) ELT, TEFL, EFL, ELL, EAL and ESOL. While the term ESL may not fully represent the linguistic backgrounds of all students, it is the most widely recognised term for English language teaching globally.  Therefore, we use the term ‘ESL’ in the names of our resources to make them easy to find but they are suitable for any student learning to speak English.</a:t>
              </a:r>
            </a:p>
          </p:txBody>
        </p:sp>
      </p:grpSp>
    </p:spTree>
    <p:extLst>
      <p:ext uri="{BB962C8B-B14F-4D97-AF65-F5344CB8AC3E}">
        <p14:creationId xmlns:p14="http://schemas.microsoft.com/office/powerpoint/2010/main" val="3577060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ternal Video Websites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Twinkl"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6" name="Rectangle 15">
            <a:extLst>
              <a:ext uri="{FF2B5EF4-FFF2-40B4-BE49-F238E27FC236}">
                <a16:creationId xmlns:a16="http://schemas.microsoft.com/office/drawing/2014/main" id="{E98D6414-A260-404A-9274-A35AB2A1EA5A}"/>
              </a:ext>
            </a:extLst>
          </p:cNvPr>
          <p:cNvSpPr/>
          <p:nvPr userDrawn="1"/>
        </p:nvSpPr>
        <p:spPr>
          <a:xfrm>
            <a:off x="743836" y="1163960"/>
            <a:ext cx="7644513" cy="307777"/>
          </a:xfrm>
          <a:prstGeom prst="rect">
            <a:avLst/>
          </a:prstGeom>
        </p:spPr>
        <p:txBody>
          <a:bodyPr wrap="square">
            <a:spAutoFit/>
          </a:bodyPr>
          <a:lstStyle/>
          <a:p>
            <a:pPr algn="ctr"/>
            <a:r>
              <a:rPr lang="en-GB" sz="1400" dirty="0">
                <a:latin typeface="Twinkl" panose="02000000000000000000" pitchFamily="2" charset="0"/>
                <a:ea typeface="Roboto" panose="02000000000000000000" pitchFamily="2" charset="0"/>
              </a:rPr>
              <a:t>We hope you find the information on our website and resources useful. </a:t>
            </a:r>
            <a:endParaRPr lang="en-GB" sz="1400" dirty="0"/>
          </a:p>
        </p:txBody>
      </p:sp>
      <p:grpSp>
        <p:nvGrpSpPr>
          <p:cNvPr id="17" name="Group 16">
            <a:extLst>
              <a:ext uri="{FF2B5EF4-FFF2-40B4-BE49-F238E27FC236}">
                <a16:creationId xmlns:a16="http://schemas.microsoft.com/office/drawing/2014/main" id="{5688A155-CC1C-4CA5-824A-88B66BF4B7D8}"/>
              </a:ext>
            </a:extLst>
          </p:cNvPr>
          <p:cNvGrpSpPr/>
          <p:nvPr userDrawn="1"/>
        </p:nvGrpSpPr>
        <p:grpSpPr>
          <a:xfrm>
            <a:off x="733079" y="1681195"/>
            <a:ext cx="7643458" cy="2649171"/>
            <a:chOff x="744892" y="3707365"/>
            <a:chExt cx="7643458" cy="2649171"/>
          </a:xfrm>
        </p:grpSpPr>
        <p:sp>
          <p:nvSpPr>
            <p:cNvPr id="18" name="Rectangle 17">
              <a:extLst>
                <a:ext uri="{FF2B5EF4-FFF2-40B4-BE49-F238E27FC236}">
                  <a16:creationId xmlns:a16="http://schemas.microsoft.com/office/drawing/2014/main" id="{B519C287-0C36-43FA-A38F-45E9B4A11B4D}"/>
                </a:ext>
              </a:extLst>
            </p:cNvPr>
            <p:cNvSpPr/>
            <p:nvPr/>
          </p:nvSpPr>
          <p:spPr>
            <a:xfrm>
              <a:off x="744892" y="3707365"/>
              <a:ext cx="3214972"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Twinkl" panose="02000000000000000000" pitchFamily="2" charset="0"/>
                  <a:ea typeface="Roboto" panose="02000000000000000000" pitchFamily="2" charset="0"/>
                </a:rPr>
                <a:t>Links to External Video Websites</a:t>
              </a:r>
            </a:p>
          </p:txBody>
        </p:sp>
        <p:sp>
          <p:nvSpPr>
            <p:cNvPr id="19" name="Rectangle 18">
              <a:extLst>
                <a:ext uri="{FF2B5EF4-FFF2-40B4-BE49-F238E27FC236}">
                  <a16:creationId xmlns:a16="http://schemas.microsoft.com/office/drawing/2014/main" id="{F9BBE2CC-1604-46EB-BCDA-9F6AB7410668}"/>
                </a:ext>
              </a:extLst>
            </p:cNvPr>
            <p:cNvSpPr/>
            <p:nvPr/>
          </p:nvSpPr>
          <p:spPr>
            <a:xfrm>
              <a:off x="755650" y="3981325"/>
              <a:ext cx="7632700" cy="2375211"/>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Twinkl" panose="02000000000000000000" pitchFamily="2" charset="0"/>
                  <a:ea typeface="Roboto" panose="02000000000000000000" pitchFamily="2" charset="0"/>
                </a:rPr>
                <a:t>This resource contains links to external video websites. These websites often have </a:t>
              </a:r>
              <a:r>
                <a:rPr lang="en-GB" sz="1400" dirty="0" err="1">
                  <a:latin typeface="Twinkl" panose="02000000000000000000" pitchFamily="2" charset="0"/>
                  <a:ea typeface="Roboto" panose="02000000000000000000" pitchFamily="2" charset="0"/>
                </a:rPr>
                <a:t>autoplay</a:t>
              </a:r>
              <a:r>
                <a:rPr lang="en-GB" sz="1400" dirty="0">
                  <a:latin typeface="Twinkl" panose="02000000000000000000" pitchFamily="2" charset="0"/>
                  <a:ea typeface="Roboto" panose="02000000000000000000" pitchFamily="2" charset="0"/>
                </a:rPr>
                <a:t> features meaning that other videos will play after the video you are watching finishes. You should disable this feature before using the video in any classroom or similar setting. </a:t>
              </a:r>
              <a:r>
                <a:rPr lang="en-GB" sz="1400" dirty="0" err="1">
                  <a:latin typeface="Twinkl" panose="02000000000000000000" pitchFamily="2" charset="0"/>
                  <a:ea typeface="Roboto" panose="02000000000000000000" pitchFamily="2" charset="0"/>
                </a:rPr>
                <a:t>Twinkl</a:t>
              </a:r>
              <a:r>
                <a:rPr lang="en-GB" sz="1400" dirty="0">
                  <a:latin typeface="Twinkl" panose="02000000000000000000" pitchFamily="2" charset="0"/>
                  <a:ea typeface="Roboto" panose="02000000000000000000" pitchFamily="2" charset="0"/>
                </a:rPr>
                <a:t> assumes no responsibility for the contents of linked websites. The inclusion of any link in this resource should not be taken as an endorsement of any kind by </a:t>
              </a:r>
              <a:r>
                <a:rPr lang="en-GB" sz="1400" dirty="0" err="1">
                  <a:latin typeface="Twinkl" panose="02000000000000000000" pitchFamily="2" charset="0"/>
                  <a:ea typeface="Roboto" panose="02000000000000000000" pitchFamily="2" charset="0"/>
                </a:rPr>
                <a:t>Twinkl</a:t>
              </a:r>
              <a:r>
                <a:rPr lang="en-GB" sz="1400" dirty="0">
                  <a:latin typeface="Twinkl" panose="02000000000000000000" pitchFamily="2" charset="0"/>
                  <a:ea typeface="Roboto" panose="02000000000000000000" pitchFamily="2" charset="0"/>
                </a:rPr>
                <a:t> of the linked website or any association with its operators. We have no control over the availability of the linked pages. If the link is not working, please let us know by contacting </a:t>
              </a:r>
              <a:r>
                <a:rPr lang="en-GB" sz="1400" dirty="0" err="1">
                  <a:latin typeface="Twinkl" panose="02000000000000000000" pitchFamily="2" charset="0"/>
                  <a:ea typeface="Roboto" panose="02000000000000000000" pitchFamily="2" charset="0"/>
                </a:rPr>
                <a:t>TwinklCares</a:t>
              </a:r>
              <a:r>
                <a:rPr lang="en-GB" sz="1400" dirty="0">
                  <a:latin typeface="Twinkl" panose="02000000000000000000" pitchFamily="2" charset="0"/>
                  <a:ea typeface="Roboto" panose="02000000000000000000" pitchFamily="2" charset="0"/>
                </a:rPr>
                <a:t> and we will try to fix it, although we can assume no responsibility if this is </a:t>
              </a:r>
              <a:br>
                <a:rPr lang="en-GB" sz="1400" dirty="0">
                  <a:latin typeface="Twinkl" panose="02000000000000000000" pitchFamily="2" charset="0"/>
                  <a:ea typeface="Roboto" panose="02000000000000000000" pitchFamily="2" charset="0"/>
                </a:rPr>
              </a:br>
              <a:r>
                <a:rPr lang="en-GB" sz="1400" dirty="0">
                  <a:latin typeface="Twinkl" panose="02000000000000000000" pitchFamily="2" charset="0"/>
                  <a:ea typeface="Roboto" panose="02000000000000000000" pitchFamily="2" charset="0"/>
                </a:rPr>
                <a:t>the case.</a:t>
              </a:r>
            </a:p>
          </p:txBody>
        </p:sp>
      </p:grpSp>
      <p:sp>
        <p:nvSpPr>
          <p:cNvPr id="20" name="TextBox 19">
            <a:extLst>
              <a:ext uri="{FF2B5EF4-FFF2-40B4-BE49-F238E27FC236}">
                <a16:creationId xmlns:a16="http://schemas.microsoft.com/office/drawing/2014/main" id="{DFBBCB53-5B3E-420F-B980-49AC69553407}"/>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Twinkl" panose="02000000000000000000" pitchFamily="2" charset="0"/>
                <a:ea typeface="Roboto" panose="02000000000000000000" pitchFamily="2" charset="0"/>
              </a:rPr>
              <a:t>Disclaimer/s</a:t>
            </a:r>
            <a:endParaRPr lang="en-GB" sz="2800" b="1" dirty="0">
              <a:solidFill>
                <a:srgbClr val="E34192"/>
              </a:solidFill>
            </a:endParaRPr>
          </a:p>
        </p:txBody>
      </p:sp>
    </p:spTree>
    <p:extLst>
      <p:ext uri="{BB962C8B-B14F-4D97-AF65-F5344CB8AC3E}">
        <p14:creationId xmlns:p14="http://schemas.microsoft.com/office/powerpoint/2010/main" val="67150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claimers Editable">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Twinkl"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0" name="Rectangle 9">
            <a:extLst>
              <a:ext uri="{FF2B5EF4-FFF2-40B4-BE49-F238E27FC236}">
                <a16:creationId xmlns:a16="http://schemas.microsoft.com/office/drawing/2014/main" id="{89AF2E5A-21A6-4DED-A279-863F1FD479A6}"/>
              </a:ext>
            </a:extLst>
          </p:cNvPr>
          <p:cNvSpPr/>
          <p:nvPr userDrawn="1"/>
        </p:nvSpPr>
        <p:spPr>
          <a:xfrm>
            <a:off x="743836" y="1163960"/>
            <a:ext cx="7644513" cy="307777"/>
          </a:xfrm>
          <a:prstGeom prst="rect">
            <a:avLst/>
          </a:prstGeom>
        </p:spPr>
        <p:txBody>
          <a:bodyPr wrap="square">
            <a:spAutoFit/>
          </a:bodyPr>
          <a:lstStyle/>
          <a:p>
            <a:pPr algn="ctr"/>
            <a:r>
              <a:rPr lang="en-GB" sz="1400" dirty="0">
                <a:latin typeface="Twinkl" panose="02000000000000000000" pitchFamily="2" charset="0"/>
                <a:ea typeface="Roboto" panose="02000000000000000000" pitchFamily="2" charset="0"/>
              </a:rPr>
              <a:t>We hope you find the information on our website and resources useful. </a:t>
            </a:r>
            <a:endParaRPr lang="en-GB" sz="1400" dirty="0"/>
          </a:p>
        </p:txBody>
      </p:sp>
      <p:grpSp>
        <p:nvGrpSpPr>
          <p:cNvPr id="20" name="Group 19">
            <a:extLst>
              <a:ext uri="{FF2B5EF4-FFF2-40B4-BE49-F238E27FC236}">
                <a16:creationId xmlns:a16="http://schemas.microsoft.com/office/drawing/2014/main" id="{0F0C260B-7A5F-4EEA-B147-DE8B78F68034}"/>
              </a:ext>
            </a:extLst>
          </p:cNvPr>
          <p:cNvGrpSpPr/>
          <p:nvPr userDrawn="1"/>
        </p:nvGrpSpPr>
        <p:grpSpPr>
          <a:xfrm>
            <a:off x="733079" y="3957995"/>
            <a:ext cx="7643458" cy="2002840"/>
            <a:chOff x="744892" y="3707365"/>
            <a:chExt cx="7643458" cy="2002840"/>
          </a:xfrm>
        </p:grpSpPr>
        <p:sp>
          <p:nvSpPr>
            <p:cNvPr id="21" name="Rectangle 20">
              <a:extLst>
                <a:ext uri="{FF2B5EF4-FFF2-40B4-BE49-F238E27FC236}">
                  <a16:creationId xmlns:a16="http://schemas.microsoft.com/office/drawing/2014/main" id="{55E2DD96-F714-4CFE-8121-9BD618AA74C8}"/>
                </a:ext>
              </a:extLst>
            </p:cNvPr>
            <p:cNvSpPr/>
            <p:nvPr/>
          </p:nvSpPr>
          <p:spPr>
            <a:xfrm>
              <a:off x="744892" y="3707365"/>
              <a:ext cx="1741673"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oAutofit/>
            </a:bodyPr>
            <a:lstStyle/>
            <a:p>
              <a:r>
                <a:rPr lang="en-GB" sz="1600" b="1" dirty="0">
                  <a:latin typeface="Twinkl" panose="02000000000000000000" pitchFamily="2" charset="0"/>
                  <a:ea typeface="Roboto" panose="02000000000000000000" pitchFamily="2" charset="0"/>
                </a:rPr>
                <a:t>Insert Text Here</a:t>
              </a:r>
            </a:p>
          </p:txBody>
        </p:sp>
        <p:sp>
          <p:nvSpPr>
            <p:cNvPr id="22" name="Rectangle 21">
              <a:extLst>
                <a:ext uri="{FF2B5EF4-FFF2-40B4-BE49-F238E27FC236}">
                  <a16:creationId xmlns:a16="http://schemas.microsoft.com/office/drawing/2014/main" id="{110E9556-8ED8-404D-9793-60568C040CEB}"/>
                </a:ext>
              </a:extLst>
            </p:cNvPr>
            <p:cNvSpPr/>
            <p:nvPr/>
          </p:nvSpPr>
          <p:spPr>
            <a:xfrm>
              <a:off x="755650" y="3981325"/>
              <a:ext cx="7632700" cy="1728880"/>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Twinkl" panose="02000000000000000000" pitchFamily="2" charset="0"/>
                  <a:ea typeface="Roboto" panose="02000000000000000000" pitchFamily="2" charset="0"/>
                </a:rPr>
                <a:t>Lorem ipsum </a:t>
              </a:r>
              <a:r>
                <a:rPr lang="en-GB" sz="1400" dirty="0" err="1">
                  <a:latin typeface="Twinkl" panose="02000000000000000000" pitchFamily="2" charset="0"/>
                  <a:ea typeface="Roboto" panose="02000000000000000000" pitchFamily="2" charset="0"/>
                </a:rPr>
                <a:t>dolor</a:t>
              </a:r>
              <a:r>
                <a:rPr lang="en-GB" sz="1400" dirty="0">
                  <a:latin typeface="Twinkl" panose="02000000000000000000" pitchFamily="2" charset="0"/>
                  <a:ea typeface="Roboto" panose="02000000000000000000" pitchFamily="2" charset="0"/>
                </a:rPr>
                <a:t> sit </a:t>
              </a:r>
              <a:r>
                <a:rPr lang="en-GB" sz="1400" dirty="0" err="1">
                  <a:latin typeface="Twinkl" panose="02000000000000000000" pitchFamily="2" charset="0"/>
                  <a:ea typeface="Roboto" panose="02000000000000000000" pitchFamily="2" charset="0"/>
                </a:rPr>
                <a:t>amet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consectetur</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adipiscing</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elit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sed</a:t>
              </a:r>
              <a:r>
                <a:rPr lang="en-GB" sz="1400" dirty="0">
                  <a:latin typeface="Twinkl" panose="02000000000000000000" pitchFamily="2" charset="0"/>
                  <a:ea typeface="Roboto" panose="02000000000000000000" pitchFamily="2" charset="0"/>
                </a:rPr>
                <a:t> do </a:t>
              </a:r>
              <a:r>
                <a:rPr lang="en-GB" sz="1400" dirty="0" err="1">
                  <a:latin typeface="Twinkl" panose="02000000000000000000" pitchFamily="2" charset="0"/>
                  <a:ea typeface="Roboto" panose="02000000000000000000" pitchFamily="2" charset="0"/>
                </a:rPr>
                <a:t>eiusmod</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tempor</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incididunt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ut</a:t>
              </a:r>
              <a:r>
                <a:rPr lang="en-GB" sz="1400" dirty="0">
                  <a:latin typeface="Twinkl" panose="02000000000000000000" pitchFamily="2" charset="0"/>
                  <a:ea typeface="Roboto" panose="02000000000000000000" pitchFamily="2" charset="0"/>
                </a:rPr>
                <a:t> labore et dolore magna </a:t>
              </a:r>
              <a:r>
                <a:rPr lang="en-GB" sz="1400" dirty="0" err="1">
                  <a:latin typeface="Twinkl" panose="02000000000000000000" pitchFamily="2" charset="0"/>
                  <a:ea typeface="Roboto" panose="02000000000000000000" pitchFamily="2" charset="0"/>
                </a:rPr>
                <a:t>aliqua</a:t>
              </a:r>
              <a:r>
                <a:rPr lang="en-GB" sz="1400" dirty="0">
                  <a:latin typeface="Twinkl" panose="02000000000000000000" pitchFamily="2" charset="0"/>
                  <a:ea typeface="Roboto" panose="02000000000000000000" pitchFamily="2" charset="0"/>
                </a:rPr>
                <a:t>. Ut </a:t>
              </a:r>
              <a:r>
                <a:rPr lang="en-GB" sz="1400" dirty="0" err="1">
                  <a:latin typeface="Twinkl" panose="02000000000000000000" pitchFamily="2" charset="0"/>
                  <a:ea typeface="Roboto" panose="02000000000000000000" pitchFamily="2" charset="0"/>
                </a:rPr>
                <a:t>enim</a:t>
              </a:r>
              <a:r>
                <a:rPr lang="en-GB" sz="1400" dirty="0">
                  <a:latin typeface="Twinkl" panose="02000000000000000000" pitchFamily="2" charset="0"/>
                  <a:ea typeface="Roboto" panose="02000000000000000000" pitchFamily="2" charset="0"/>
                </a:rPr>
                <a:t> ad minim </a:t>
              </a:r>
              <a:r>
                <a:rPr lang="en-GB" sz="1400" dirty="0" err="1">
                  <a:latin typeface="Twinkl" panose="02000000000000000000" pitchFamily="2" charset="0"/>
                  <a:ea typeface="Roboto" panose="02000000000000000000" pitchFamily="2" charset="0"/>
                </a:rPr>
                <a:t>veniam</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quis</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nostrud</a:t>
              </a:r>
              <a:r>
                <a:rPr lang="en-GB" sz="1400" dirty="0">
                  <a:latin typeface="Twinkl" panose="02000000000000000000" pitchFamily="2" charset="0"/>
                  <a:ea typeface="Roboto" panose="02000000000000000000" pitchFamily="2" charset="0"/>
                </a:rPr>
                <a:t> exercitation </a:t>
              </a:r>
              <a:r>
                <a:rPr lang="en-GB" sz="1400" dirty="0" err="1">
                  <a:latin typeface="Twinkl" panose="02000000000000000000" pitchFamily="2" charset="0"/>
                  <a:ea typeface="Roboto" panose="02000000000000000000" pitchFamily="2" charset="0"/>
                </a:rPr>
                <a:t>ullamco</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laboris</a:t>
              </a:r>
              <a:r>
                <a:rPr lang="en-GB" sz="1400" dirty="0">
                  <a:latin typeface="Twinkl" panose="02000000000000000000" pitchFamily="2" charset="0"/>
                  <a:ea typeface="Roboto" panose="02000000000000000000" pitchFamily="2" charset="0"/>
                </a:rPr>
                <a:t> nisi </a:t>
              </a:r>
              <a:r>
                <a:rPr lang="en-GB" sz="1400" dirty="0" err="1">
                  <a:latin typeface="Twinkl" panose="02000000000000000000" pitchFamily="2" charset="0"/>
                  <a:ea typeface="Roboto" panose="02000000000000000000" pitchFamily="2" charset="0"/>
                </a:rPr>
                <a:t>ut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aliquip</a:t>
              </a:r>
              <a:r>
                <a:rPr lang="en-GB" sz="1400" dirty="0">
                  <a:latin typeface="Twinkl" panose="02000000000000000000" pitchFamily="2" charset="0"/>
                  <a:ea typeface="Roboto" panose="02000000000000000000" pitchFamily="2" charset="0"/>
                </a:rPr>
                <a:t> ex </a:t>
              </a:r>
              <a:r>
                <a:rPr lang="en-GB" sz="1400" dirty="0" err="1">
                  <a:latin typeface="Twinkl" panose="02000000000000000000" pitchFamily="2" charset="0"/>
                  <a:ea typeface="Roboto" panose="02000000000000000000" pitchFamily="2" charset="0"/>
                </a:rPr>
                <a:t>ea</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commodo</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consequat</a:t>
              </a:r>
              <a:r>
                <a:rPr lang="en-GB" sz="1400" dirty="0">
                  <a:latin typeface="Twinkl" panose="02000000000000000000" pitchFamily="2" charset="0"/>
                  <a:ea typeface="Roboto" panose="02000000000000000000" pitchFamily="2" charset="0"/>
                </a:rPr>
                <a:t>. Duis </a:t>
              </a:r>
              <a:r>
                <a:rPr lang="en-GB" sz="1400" dirty="0" err="1">
                  <a:latin typeface="Twinkl" panose="02000000000000000000" pitchFamily="2" charset="0"/>
                  <a:ea typeface="Roboto" panose="02000000000000000000" pitchFamily="2" charset="0"/>
                </a:rPr>
                <a:t>aute</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irure</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dolor</a:t>
              </a:r>
              <a:r>
                <a:rPr lang="en-GB" sz="1400" dirty="0">
                  <a:latin typeface="Twinkl" panose="02000000000000000000" pitchFamily="2" charset="0"/>
                  <a:ea typeface="Roboto" panose="02000000000000000000" pitchFamily="2" charset="0"/>
                </a:rPr>
                <a:t> in </a:t>
              </a:r>
              <a:r>
                <a:rPr lang="en-GB" sz="1400" dirty="0" err="1">
                  <a:latin typeface="Twinkl" panose="02000000000000000000" pitchFamily="2" charset="0"/>
                  <a:ea typeface="Roboto" panose="02000000000000000000" pitchFamily="2" charset="0"/>
                </a:rPr>
                <a:t>reprehenderit</a:t>
              </a:r>
              <a:r>
                <a:rPr lang="en-GB" sz="1400" dirty="0">
                  <a:latin typeface="Twinkl" panose="02000000000000000000" pitchFamily="2" charset="0"/>
                  <a:ea typeface="Roboto" panose="02000000000000000000" pitchFamily="2" charset="0"/>
                </a:rPr>
                <a:t> in </a:t>
              </a:r>
              <a:r>
                <a:rPr lang="en-GB" sz="1400" dirty="0" err="1">
                  <a:latin typeface="Twinkl" panose="02000000000000000000" pitchFamily="2" charset="0"/>
                  <a:ea typeface="Roboto" panose="02000000000000000000" pitchFamily="2" charset="0"/>
                </a:rPr>
                <a:t>voluptate</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velit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esse</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cillum</a:t>
              </a:r>
              <a:r>
                <a:rPr lang="en-GB" sz="1400" dirty="0">
                  <a:latin typeface="Twinkl" panose="02000000000000000000" pitchFamily="2" charset="0"/>
                  <a:ea typeface="Roboto" panose="02000000000000000000" pitchFamily="2" charset="0"/>
                </a:rPr>
                <a:t> dolore </a:t>
              </a:r>
              <a:r>
                <a:rPr lang="en-GB" sz="1400" dirty="0" err="1">
                  <a:latin typeface="Twinkl" panose="02000000000000000000" pitchFamily="2" charset="0"/>
                  <a:ea typeface="Roboto" panose="02000000000000000000" pitchFamily="2" charset="0"/>
                </a:rPr>
                <a:t>eu</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fugiat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nulla</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pariatur</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Excepteur</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sint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occaecat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cupidatat</a:t>
              </a:r>
              <a:r>
                <a:rPr lang="en-GB" sz="1400" dirty="0">
                  <a:latin typeface="Twinkl" panose="02000000000000000000" pitchFamily="2" charset="0"/>
                  <a:ea typeface="Roboto" panose="02000000000000000000" pitchFamily="2" charset="0"/>
                </a:rPr>
                <a:t> non </a:t>
              </a:r>
              <a:r>
                <a:rPr lang="en-GB" sz="1400" dirty="0" err="1">
                  <a:latin typeface="Twinkl" panose="02000000000000000000" pitchFamily="2" charset="0"/>
                  <a:ea typeface="Roboto" panose="02000000000000000000" pitchFamily="2" charset="0"/>
                </a:rPr>
                <a:t>proident</a:t>
              </a:r>
              <a:r>
                <a:rPr lang="en-GB" sz="1400" dirty="0">
                  <a:latin typeface="Twinkl" panose="02000000000000000000" pitchFamily="2" charset="0"/>
                  <a:ea typeface="Roboto" panose="02000000000000000000" pitchFamily="2" charset="0"/>
                </a:rPr>
                <a:t>, sunt in culpa qui </a:t>
              </a:r>
              <a:r>
                <a:rPr lang="en-GB" sz="1400" dirty="0" err="1">
                  <a:latin typeface="Twinkl" panose="02000000000000000000" pitchFamily="2" charset="0"/>
                  <a:ea typeface="Roboto" panose="02000000000000000000" pitchFamily="2" charset="0"/>
                </a:rPr>
                <a:t>officia</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deserunt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mollit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anim</a:t>
              </a:r>
              <a:r>
                <a:rPr lang="en-GB" sz="1400" dirty="0">
                  <a:latin typeface="Twinkl" panose="02000000000000000000" pitchFamily="2" charset="0"/>
                  <a:ea typeface="Roboto" panose="02000000000000000000" pitchFamily="2" charset="0"/>
                </a:rPr>
                <a:t> id </a:t>
              </a:r>
              <a:r>
                <a:rPr lang="en-GB" sz="1400" dirty="0" err="1">
                  <a:latin typeface="Twinkl" panose="02000000000000000000" pitchFamily="2" charset="0"/>
                  <a:ea typeface="Roboto" panose="02000000000000000000" pitchFamily="2" charset="0"/>
                </a:rPr>
                <a:t>est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laborum</a:t>
              </a:r>
              <a:r>
                <a:rPr lang="en-GB" sz="1400" dirty="0">
                  <a:latin typeface="Twinkl" panose="02000000000000000000" pitchFamily="2" charset="0"/>
                  <a:ea typeface="Roboto" panose="02000000000000000000" pitchFamily="2" charset="0"/>
                </a:rPr>
                <a:t>.</a:t>
              </a:r>
            </a:p>
          </p:txBody>
        </p:sp>
      </p:grpSp>
      <p:sp>
        <p:nvSpPr>
          <p:cNvPr id="23" name="TextBox 22">
            <a:extLst>
              <a:ext uri="{FF2B5EF4-FFF2-40B4-BE49-F238E27FC236}">
                <a16:creationId xmlns:a16="http://schemas.microsoft.com/office/drawing/2014/main" id="{A19C2661-D570-405D-A1E4-6CF9CAC8BE24}"/>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Twinkl" panose="02000000000000000000" pitchFamily="2" charset="0"/>
                <a:ea typeface="Roboto" panose="02000000000000000000" pitchFamily="2" charset="0"/>
              </a:rPr>
              <a:t>Disclaimer/s</a:t>
            </a:r>
            <a:endParaRPr lang="en-GB" sz="2800" b="1" dirty="0">
              <a:solidFill>
                <a:srgbClr val="E34192"/>
              </a:solidFill>
            </a:endParaRPr>
          </a:p>
        </p:txBody>
      </p:sp>
      <p:grpSp>
        <p:nvGrpSpPr>
          <p:cNvPr id="40" name="Group 39">
            <a:extLst>
              <a:ext uri="{FF2B5EF4-FFF2-40B4-BE49-F238E27FC236}">
                <a16:creationId xmlns:a16="http://schemas.microsoft.com/office/drawing/2014/main" id="{C6AC6D2F-10A3-489C-9A80-706183C3A327}"/>
              </a:ext>
            </a:extLst>
          </p:cNvPr>
          <p:cNvGrpSpPr/>
          <p:nvPr userDrawn="1"/>
        </p:nvGrpSpPr>
        <p:grpSpPr>
          <a:xfrm>
            <a:off x="735818" y="1678482"/>
            <a:ext cx="7643458" cy="2002840"/>
            <a:chOff x="744892" y="3707365"/>
            <a:chExt cx="7643458" cy="2002840"/>
          </a:xfrm>
        </p:grpSpPr>
        <p:sp>
          <p:nvSpPr>
            <p:cNvPr id="41" name="Rectangle 40">
              <a:extLst>
                <a:ext uri="{FF2B5EF4-FFF2-40B4-BE49-F238E27FC236}">
                  <a16:creationId xmlns:a16="http://schemas.microsoft.com/office/drawing/2014/main" id="{B0D18F5C-122B-478C-AA2E-1A9D89C3D4CD}"/>
                </a:ext>
              </a:extLst>
            </p:cNvPr>
            <p:cNvSpPr/>
            <p:nvPr/>
          </p:nvSpPr>
          <p:spPr>
            <a:xfrm>
              <a:off x="744892" y="3707365"/>
              <a:ext cx="1741673"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oAutofit/>
            </a:bodyPr>
            <a:lstStyle/>
            <a:p>
              <a:r>
                <a:rPr lang="en-GB" sz="1600" b="1" dirty="0">
                  <a:latin typeface="Twinkl" panose="02000000000000000000" pitchFamily="2" charset="0"/>
                  <a:ea typeface="Roboto" panose="02000000000000000000" pitchFamily="2" charset="0"/>
                </a:rPr>
                <a:t>Insert Text Here</a:t>
              </a:r>
            </a:p>
          </p:txBody>
        </p:sp>
        <p:sp>
          <p:nvSpPr>
            <p:cNvPr id="42" name="Rectangle 41">
              <a:extLst>
                <a:ext uri="{FF2B5EF4-FFF2-40B4-BE49-F238E27FC236}">
                  <a16:creationId xmlns:a16="http://schemas.microsoft.com/office/drawing/2014/main" id="{43633EA5-BFCB-47C1-B42E-6602A01D8301}"/>
                </a:ext>
              </a:extLst>
            </p:cNvPr>
            <p:cNvSpPr/>
            <p:nvPr/>
          </p:nvSpPr>
          <p:spPr>
            <a:xfrm>
              <a:off x="755650" y="3981325"/>
              <a:ext cx="7632700" cy="1728880"/>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Twinkl" panose="02000000000000000000" pitchFamily="2" charset="0"/>
                  <a:ea typeface="Roboto" panose="02000000000000000000" pitchFamily="2" charset="0"/>
                </a:rPr>
                <a:t>Lorem ipsum </a:t>
              </a:r>
              <a:r>
                <a:rPr lang="en-GB" sz="1400" dirty="0" err="1">
                  <a:latin typeface="Twinkl" panose="02000000000000000000" pitchFamily="2" charset="0"/>
                  <a:ea typeface="Roboto" panose="02000000000000000000" pitchFamily="2" charset="0"/>
                </a:rPr>
                <a:t>dolor</a:t>
              </a:r>
              <a:r>
                <a:rPr lang="en-GB" sz="1400" dirty="0">
                  <a:latin typeface="Twinkl" panose="02000000000000000000" pitchFamily="2" charset="0"/>
                  <a:ea typeface="Roboto" panose="02000000000000000000" pitchFamily="2" charset="0"/>
                </a:rPr>
                <a:t> sit </a:t>
              </a:r>
              <a:r>
                <a:rPr lang="en-GB" sz="1400" dirty="0" err="1">
                  <a:latin typeface="Twinkl" panose="02000000000000000000" pitchFamily="2" charset="0"/>
                  <a:ea typeface="Roboto" panose="02000000000000000000" pitchFamily="2" charset="0"/>
                </a:rPr>
                <a:t>amet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consectetur</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adipiscing</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elit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sed</a:t>
              </a:r>
              <a:r>
                <a:rPr lang="en-GB" sz="1400" dirty="0">
                  <a:latin typeface="Twinkl" panose="02000000000000000000" pitchFamily="2" charset="0"/>
                  <a:ea typeface="Roboto" panose="02000000000000000000" pitchFamily="2" charset="0"/>
                </a:rPr>
                <a:t> do </a:t>
              </a:r>
              <a:r>
                <a:rPr lang="en-GB" sz="1400" dirty="0" err="1">
                  <a:latin typeface="Twinkl" panose="02000000000000000000" pitchFamily="2" charset="0"/>
                  <a:ea typeface="Roboto" panose="02000000000000000000" pitchFamily="2" charset="0"/>
                </a:rPr>
                <a:t>eiusmod</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tempor</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incididunt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ut</a:t>
              </a:r>
              <a:r>
                <a:rPr lang="en-GB" sz="1400" dirty="0">
                  <a:latin typeface="Twinkl" panose="02000000000000000000" pitchFamily="2" charset="0"/>
                  <a:ea typeface="Roboto" panose="02000000000000000000" pitchFamily="2" charset="0"/>
                </a:rPr>
                <a:t> labore et dolore magna </a:t>
              </a:r>
              <a:r>
                <a:rPr lang="en-GB" sz="1400" dirty="0" err="1">
                  <a:latin typeface="Twinkl" panose="02000000000000000000" pitchFamily="2" charset="0"/>
                  <a:ea typeface="Roboto" panose="02000000000000000000" pitchFamily="2" charset="0"/>
                </a:rPr>
                <a:t>aliqua</a:t>
              </a:r>
              <a:r>
                <a:rPr lang="en-GB" sz="1400" dirty="0">
                  <a:latin typeface="Twinkl" panose="02000000000000000000" pitchFamily="2" charset="0"/>
                  <a:ea typeface="Roboto" panose="02000000000000000000" pitchFamily="2" charset="0"/>
                </a:rPr>
                <a:t>. Ut </a:t>
              </a:r>
              <a:r>
                <a:rPr lang="en-GB" sz="1400" dirty="0" err="1">
                  <a:latin typeface="Twinkl" panose="02000000000000000000" pitchFamily="2" charset="0"/>
                  <a:ea typeface="Roboto" panose="02000000000000000000" pitchFamily="2" charset="0"/>
                </a:rPr>
                <a:t>enim</a:t>
              </a:r>
              <a:r>
                <a:rPr lang="en-GB" sz="1400" dirty="0">
                  <a:latin typeface="Twinkl" panose="02000000000000000000" pitchFamily="2" charset="0"/>
                  <a:ea typeface="Roboto" panose="02000000000000000000" pitchFamily="2" charset="0"/>
                </a:rPr>
                <a:t> ad minim </a:t>
              </a:r>
              <a:r>
                <a:rPr lang="en-GB" sz="1400" dirty="0" err="1">
                  <a:latin typeface="Twinkl" panose="02000000000000000000" pitchFamily="2" charset="0"/>
                  <a:ea typeface="Roboto" panose="02000000000000000000" pitchFamily="2" charset="0"/>
                </a:rPr>
                <a:t>veniam</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quis</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nostrud</a:t>
              </a:r>
              <a:r>
                <a:rPr lang="en-GB" sz="1400" dirty="0">
                  <a:latin typeface="Twinkl" panose="02000000000000000000" pitchFamily="2" charset="0"/>
                  <a:ea typeface="Roboto" panose="02000000000000000000" pitchFamily="2" charset="0"/>
                </a:rPr>
                <a:t> exercitation </a:t>
              </a:r>
              <a:r>
                <a:rPr lang="en-GB" sz="1400" dirty="0" err="1">
                  <a:latin typeface="Twinkl" panose="02000000000000000000" pitchFamily="2" charset="0"/>
                  <a:ea typeface="Roboto" panose="02000000000000000000" pitchFamily="2" charset="0"/>
                </a:rPr>
                <a:t>ullamco</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laboris</a:t>
              </a:r>
              <a:r>
                <a:rPr lang="en-GB" sz="1400" dirty="0">
                  <a:latin typeface="Twinkl" panose="02000000000000000000" pitchFamily="2" charset="0"/>
                  <a:ea typeface="Roboto" panose="02000000000000000000" pitchFamily="2" charset="0"/>
                </a:rPr>
                <a:t> nisi </a:t>
              </a:r>
              <a:r>
                <a:rPr lang="en-GB" sz="1400" dirty="0" err="1">
                  <a:latin typeface="Twinkl" panose="02000000000000000000" pitchFamily="2" charset="0"/>
                  <a:ea typeface="Roboto" panose="02000000000000000000" pitchFamily="2" charset="0"/>
                </a:rPr>
                <a:t>ut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aliquip</a:t>
              </a:r>
              <a:r>
                <a:rPr lang="en-GB" sz="1400" dirty="0">
                  <a:latin typeface="Twinkl" panose="02000000000000000000" pitchFamily="2" charset="0"/>
                  <a:ea typeface="Roboto" panose="02000000000000000000" pitchFamily="2" charset="0"/>
                </a:rPr>
                <a:t> ex </a:t>
              </a:r>
              <a:r>
                <a:rPr lang="en-GB" sz="1400" dirty="0" err="1">
                  <a:latin typeface="Twinkl" panose="02000000000000000000" pitchFamily="2" charset="0"/>
                  <a:ea typeface="Roboto" panose="02000000000000000000" pitchFamily="2" charset="0"/>
                </a:rPr>
                <a:t>ea</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commodo</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consequat</a:t>
              </a:r>
              <a:r>
                <a:rPr lang="en-GB" sz="1400" dirty="0">
                  <a:latin typeface="Twinkl" panose="02000000000000000000" pitchFamily="2" charset="0"/>
                  <a:ea typeface="Roboto" panose="02000000000000000000" pitchFamily="2" charset="0"/>
                </a:rPr>
                <a:t>. Duis </a:t>
              </a:r>
              <a:r>
                <a:rPr lang="en-GB" sz="1400" dirty="0" err="1">
                  <a:latin typeface="Twinkl" panose="02000000000000000000" pitchFamily="2" charset="0"/>
                  <a:ea typeface="Roboto" panose="02000000000000000000" pitchFamily="2" charset="0"/>
                </a:rPr>
                <a:t>aute</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irure</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dolor</a:t>
              </a:r>
              <a:r>
                <a:rPr lang="en-GB" sz="1400" dirty="0">
                  <a:latin typeface="Twinkl" panose="02000000000000000000" pitchFamily="2" charset="0"/>
                  <a:ea typeface="Roboto" panose="02000000000000000000" pitchFamily="2" charset="0"/>
                </a:rPr>
                <a:t> in </a:t>
              </a:r>
              <a:r>
                <a:rPr lang="en-GB" sz="1400" dirty="0" err="1">
                  <a:latin typeface="Twinkl" panose="02000000000000000000" pitchFamily="2" charset="0"/>
                  <a:ea typeface="Roboto" panose="02000000000000000000" pitchFamily="2" charset="0"/>
                </a:rPr>
                <a:t>reprehenderit</a:t>
              </a:r>
              <a:r>
                <a:rPr lang="en-GB" sz="1400" dirty="0">
                  <a:latin typeface="Twinkl" panose="02000000000000000000" pitchFamily="2" charset="0"/>
                  <a:ea typeface="Roboto" panose="02000000000000000000" pitchFamily="2" charset="0"/>
                </a:rPr>
                <a:t> in </a:t>
              </a:r>
              <a:r>
                <a:rPr lang="en-GB" sz="1400" dirty="0" err="1">
                  <a:latin typeface="Twinkl" panose="02000000000000000000" pitchFamily="2" charset="0"/>
                  <a:ea typeface="Roboto" panose="02000000000000000000" pitchFamily="2" charset="0"/>
                </a:rPr>
                <a:t>voluptate</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velit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esse</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cillum</a:t>
              </a:r>
              <a:r>
                <a:rPr lang="en-GB" sz="1400" dirty="0">
                  <a:latin typeface="Twinkl" panose="02000000000000000000" pitchFamily="2" charset="0"/>
                  <a:ea typeface="Roboto" panose="02000000000000000000" pitchFamily="2" charset="0"/>
                </a:rPr>
                <a:t> dolore </a:t>
              </a:r>
              <a:r>
                <a:rPr lang="en-GB" sz="1400" dirty="0" err="1">
                  <a:latin typeface="Twinkl" panose="02000000000000000000" pitchFamily="2" charset="0"/>
                  <a:ea typeface="Roboto" panose="02000000000000000000" pitchFamily="2" charset="0"/>
                </a:rPr>
                <a:t>eu</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fugiat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nulla</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pariatur</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Excepteur</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sint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occaecat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cupidatat</a:t>
              </a:r>
              <a:r>
                <a:rPr lang="en-GB" sz="1400" dirty="0">
                  <a:latin typeface="Twinkl" panose="02000000000000000000" pitchFamily="2" charset="0"/>
                  <a:ea typeface="Roboto" panose="02000000000000000000" pitchFamily="2" charset="0"/>
                </a:rPr>
                <a:t> non </a:t>
              </a:r>
              <a:r>
                <a:rPr lang="en-GB" sz="1400" dirty="0" err="1">
                  <a:latin typeface="Twinkl" panose="02000000000000000000" pitchFamily="2" charset="0"/>
                  <a:ea typeface="Roboto" panose="02000000000000000000" pitchFamily="2" charset="0"/>
                </a:rPr>
                <a:t>proident</a:t>
              </a:r>
              <a:r>
                <a:rPr lang="en-GB" sz="1400" dirty="0">
                  <a:latin typeface="Twinkl" panose="02000000000000000000" pitchFamily="2" charset="0"/>
                  <a:ea typeface="Roboto" panose="02000000000000000000" pitchFamily="2" charset="0"/>
                </a:rPr>
                <a:t>, sunt in culpa qui </a:t>
              </a:r>
              <a:r>
                <a:rPr lang="en-GB" sz="1400" dirty="0" err="1">
                  <a:latin typeface="Twinkl" panose="02000000000000000000" pitchFamily="2" charset="0"/>
                  <a:ea typeface="Roboto" panose="02000000000000000000" pitchFamily="2" charset="0"/>
                </a:rPr>
                <a:t>officia</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deserunt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mollit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anim</a:t>
              </a:r>
              <a:r>
                <a:rPr lang="en-GB" sz="1400" dirty="0">
                  <a:latin typeface="Twinkl" panose="02000000000000000000" pitchFamily="2" charset="0"/>
                  <a:ea typeface="Roboto" panose="02000000000000000000" pitchFamily="2" charset="0"/>
                </a:rPr>
                <a:t> id </a:t>
              </a:r>
              <a:r>
                <a:rPr lang="en-GB" sz="1400" dirty="0" err="1">
                  <a:latin typeface="Twinkl" panose="02000000000000000000" pitchFamily="2" charset="0"/>
                  <a:ea typeface="Roboto" panose="02000000000000000000" pitchFamily="2" charset="0"/>
                </a:rPr>
                <a:t>est</a:t>
              </a:r>
              <a:r>
                <a:rPr lang="en-GB" sz="1400" dirty="0">
                  <a:latin typeface="Twinkl" panose="02000000000000000000" pitchFamily="2" charset="0"/>
                  <a:ea typeface="Roboto" panose="02000000000000000000" pitchFamily="2" charset="0"/>
                </a:rPr>
                <a:t> </a:t>
              </a:r>
              <a:r>
                <a:rPr lang="en-GB" sz="1400" dirty="0" err="1">
                  <a:latin typeface="Twinkl" panose="02000000000000000000" pitchFamily="2" charset="0"/>
                  <a:ea typeface="Roboto" panose="02000000000000000000" pitchFamily="2" charset="0"/>
                </a:rPr>
                <a:t>laborum</a:t>
              </a:r>
              <a:r>
                <a:rPr lang="en-GB" sz="1400" dirty="0">
                  <a:latin typeface="Twinkl" panose="02000000000000000000" pitchFamily="2" charset="0"/>
                  <a:ea typeface="Roboto" panose="02000000000000000000" pitchFamily="2" charset="0"/>
                </a:rPr>
                <a:t>.</a:t>
              </a:r>
            </a:p>
          </p:txBody>
        </p:sp>
      </p:grpSp>
    </p:spTree>
    <p:extLst>
      <p:ext uri="{BB962C8B-B14F-4D97-AF65-F5344CB8AC3E}">
        <p14:creationId xmlns:p14="http://schemas.microsoft.com/office/powerpoint/2010/main" val="383787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hlinkClick r:id="rId3"/>
          </p:cNvPr>
          <p:cNvSpPr/>
          <p:nvPr userDrawn="1"/>
        </p:nvSpPr>
        <p:spPr>
          <a:xfrm>
            <a:off x="114300" y="-1"/>
            <a:ext cx="1566454" cy="1045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hlinkClick r:id="rId3"/>
            <a:extLst>
              <a:ext uri="{FF2B5EF4-FFF2-40B4-BE49-F238E27FC236}">
                <a16:creationId xmlns:a16="http://schemas.microsoft.com/office/drawing/2014/main" id="{7709DEBE-663A-500F-F8DE-9482EFF0D429}"/>
              </a:ext>
            </a:extLst>
          </p:cNvPr>
          <p:cNvSpPr/>
          <p:nvPr userDrawn="1"/>
        </p:nvSpPr>
        <p:spPr>
          <a:xfrm>
            <a:off x="114300" y="6096000"/>
            <a:ext cx="643346" cy="61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50800" cap="rnd">
            <a:solidFill>
              <a:srgbClr val="4DB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38151"/>
            <a:ext cx="8220075" cy="994306"/>
          </a:xfrm>
          <a:prstGeom prst="roundRect">
            <a:avLst>
              <a:gd name="adj" fmla="val 9641"/>
            </a:avLst>
          </a:prstGeom>
        </p:spPr>
        <p:txBody>
          <a:bodyPr>
            <a:noAutofit/>
          </a:bodyPr>
          <a:lstStyle>
            <a:lvl1pPr>
              <a:defRPr sz="3600">
                <a:latin typeface="Twinkl" panose="02000000000000000000" pitchFamily="2" charset="0"/>
                <a:ea typeface="Roboto" panose="02000000000000000000" pitchFamily="2" charset="0"/>
              </a:defRPr>
            </a:lvl1pPr>
          </a:lstStyle>
          <a:p>
            <a:r>
              <a:rPr lang="en-US" dirty="0"/>
              <a:t>Click to edit Master title style</a:t>
            </a:r>
            <a:endParaRPr lang="en-GB" dirty="0"/>
          </a:p>
        </p:txBody>
      </p:sp>
      <p:sp>
        <p:nvSpPr>
          <p:cNvPr id="2" name="Rectangle 1">
            <a:hlinkClick r:id="rId2"/>
            <a:extLst>
              <a:ext uri="{FF2B5EF4-FFF2-40B4-BE49-F238E27FC236}">
                <a16:creationId xmlns:a16="http://schemas.microsoft.com/office/drawing/2014/main" id="{0D1BD3AD-2671-E448-CF1A-A016C685DF80}"/>
              </a:ext>
            </a:extLst>
          </p:cNvPr>
          <p:cNvSpPr/>
          <p:nvPr userDrawn="1"/>
        </p:nvSpPr>
        <p:spPr>
          <a:xfrm>
            <a:off x="8569234" y="0"/>
            <a:ext cx="574766" cy="252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50800" cap="rnd">
            <a:solidFill>
              <a:srgbClr val="F69B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38151"/>
            <a:ext cx="8220075" cy="994306"/>
          </a:xfrm>
          <a:prstGeom prst="roundRect">
            <a:avLst>
              <a:gd name="adj" fmla="val 9641"/>
            </a:avLst>
          </a:prstGeom>
        </p:spPr>
        <p:txBody>
          <a:bodyPr>
            <a:noAutofit/>
          </a:bodyPr>
          <a:lstStyle>
            <a:lvl1pPr>
              <a:defRPr sz="3600">
                <a:latin typeface="Twinkl" panose="02000000000000000000" pitchFamily="2" charset="0"/>
                <a:ea typeface="Roboto" panose="02000000000000000000" pitchFamily="2" charset="0"/>
              </a:defRPr>
            </a:lvl1pPr>
          </a:lstStyle>
          <a:p>
            <a:r>
              <a:rPr lang="en-US" dirty="0"/>
              <a:t>Click to edit Master title style</a:t>
            </a:r>
            <a:endParaRPr lang="en-GB" dirty="0"/>
          </a:p>
        </p:txBody>
      </p:sp>
      <p:sp>
        <p:nvSpPr>
          <p:cNvPr id="2" name="Rectangle 1">
            <a:hlinkClick r:id="rId2"/>
            <a:extLst>
              <a:ext uri="{FF2B5EF4-FFF2-40B4-BE49-F238E27FC236}">
                <a16:creationId xmlns:a16="http://schemas.microsoft.com/office/drawing/2014/main" id="{0D1BD3AD-2671-E448-CF1A-A016C685DF80}"/>
              </a:ext>
            </a:extLst>
          </p:cNvPr>
          <p:cNvSpPr/>
          <p:nvPr userDrawn="1"/>
        </p:nvSpPr>
        <p:spPr>
          <a:xfrm>
            <a:off x="8569234" y="0"/>
            <a:ext cx="574766" cy="252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21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
        <p:nvSpPr>
          <p:cNvPr id="2" name="Rounded Rectangle 24">
            <a:extLst>
              <a:ext uri="{FF2B5EF4-FFF2-40B4-BE49-F238E27FC236}">
                <a16:creationId xmlns:a16="http://schemas.microsoft.com/office/drawing/2014/main" id="{D00ECC8E-1AC3-4E6C-A19B-0A141ABB9071}"/>
              </a:ext>
            </a:extLst>
          </p:cNvPr>
          <p:cNvSpPr/>
          <p:nvPr userDrawn="1"/>
        </p:nvSpPr>
        <p:spPr bwMode="auto">
          <a:xfrm>
            <a:off x="503239" y="2930434"/>
            <a:ext cx="8137524" cy="341480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3" name="Rounded Rectangle 23">
            <a:extLst>
              <a:ext uri="{FF2B5EF4-FFF2-40B4-BE49-F238E27FC236}">
                <a16:creationId xmlns:a16="http://schemas.microsoft.com/office/drawing/2014/main" id="{D34100E7-28EA-4EB7-A437-37BB3EE7034D}"/>
              </a:ext>
            </a:extLst>
          </p:cNvPr>
          <p:cNvSpPr/>
          <p:nvPr userDrawn="1"/>
        </p:nvSpPr>
        <p:spPr bwMode="auto">
          <a:xfrm>
            <a:off x="503239" y="512763"/>
            <a:ext cx="8137524" cy="2193019"/>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2" name="Text Placeholder 9">
            <a:extLst>
              <a:ext uri="{FF2B5EF4-FFF2-40B4-BE49-F238E27FC236}">
                <a16:creationId xmlns:a16="http://schemas.microsoft.com/office/drawing/2014/main" id="{BAFFD08E-D8F1-4950-9C0C-AB7477306E53}"/>
              </a:ext>
            </a:extLst>
          </p:cNvPr>
          <p:cNvSpPr>
            <a:spLocks noGrp="1"/>
          </p:cNvSpPr>
          <p:nvPr>
            <p:ph type="body" sz="quarter" idx="10" hasCustomPrompt="1"/>
          </p:nvPr>
        </p:nvSpPr>
        <p:spPr>
          <a:xfrm>
            <a:off x="755651" y="1037017"/>
            <a:ext cx="7632699" cy="1469216"/>
          </a:xfrm>
          <a:prstGeom prst="roundRect">
            <a:avLst>
              <a:gd name="adj" fmla="val 2585"/>
            </a:avLst>
          </a:prstGeom>
        </p:spPr>
        <p:txBody>
          <a:bodyPr>
            <a:spAutoFit/>
          </a:bodyPr>
          <a:lstStyle>
            <a:lvl1pPr>
              <a:defRPr/>
            </a:lvl1pPr>
          </a:lstStyle>
          <a:p>
            <a:r>
              <a:rPr lang="en-GB" dirty="0">
                <a:latin typeface="Twinkl" pitchFamily="50" charset="0"/>
              </a:rPr>
              <a:t>Statement 1 Lorem ipsum </a:t>
            </a:r>
            <a:r>
              <a:rPr lang="en-GB" dirty="0" err="1">
                <a:latin typeface="Twinkl" pitchFamily="50" charset="0"/>
              </a:rPr>
              <a:t>dolor</a:t>
            </a:r>
            <a:r>
              <a:rPr lang="en-GB" dirty="0">
                <a:latin typeface="Twinkl" pitchFamily="50" charset="0"/>
              </a:rPr>
              <a:t> sit </a:t>
            </a:r>
            <a:r>
              <a:rPr lang="en-GB" dirty="0" err="1">
                <a:latin typeface="Twinkl" pitchFamily="50" charset="0"/>
              </a:rPr>
              <a:t>amet</a:t>
            </a:r>
            <a:r>
              <a:rPr lang="en-GB" dirty="0">
                <a:latin typeface="Twinkl" pitchFamily="50" charset="0"/>
              </a:rPr>
              <a:t>, </a:t>
            </a:r>
            <a:r>
              <a:rPr lang="en-GB" dirty="0" err="1">
                <a:latin typeface="Twinkl" pitchFamily="50" charset="0"/>
              </a:rPr>
              <a:t>consectetur</a:t>
            </a:r>
            <a:r>
              <a:rPr lang="en-GB" dirty="0">
                <a:latin typeface="Twinkl" pitchFamily="50" charset="0"/>
              </a:rPr>
              <a:t> </a:t>
            </a:r>
            <a:r>
              <a:rPr lang="en-GB" dirty="0" err="1">
                <a:latin typeface="Twinkl" pitchFamily="50" charset="0"/>
              </a:rPr>
              <a:t>adipiscing</a:t>
            </a:r>
            <a:r>
              <a:rPr lang="en-GB" dirty="0">
                <a:latin typeface="Twinkl" pitchFamily="50" charset="0"/>
              </a:rPr>
              <a:t> </a:t>
            </a:r>
            <a:r>
              <a:rPr lang="en-GB" dirty="0" err="1">
                <a:latin typeface="Twinkl" pitchFamily="50" charset="0"/>
              </a:rPr>
              <a:t>elit</a:t>
            </a:r>
            <a:r>
              <a:rPr lang="en-GB" dirty="0">
                <a:latin typeface="Twinkl" pitchFamily="50" charset="0"/>
              </a:rPr>
              <a:t>.</a:t>
            </a:r>
          </a:p>
          <a:p>
            <a:r>
              <a:rPr lang="en-GB" dirty="0">
                <a:latin typeface="Twinkl" pitchFamily="50" charset="0"/>
              </a:rPr>
              <a:t>Statement 2</a:t>
            </a:r>
          </a:p>
          <a:p>
            <a:pPr lvl="1"/>
            <a:r>
              <a:rPr lang="en-GB" sz="1800" dirty="0">
                <a:latin typeface="Twinkl" pitchFamily="50" charset="0"/>
              </a:rPr>
              <a:t>Sub statement</a:t>
            </a:r>
          </a:p>
        </p:txBody>
      </p:sp>
      <p:sp>
        <p:nvSpPr>
          <p:cNvPr id="13" name="Text Placeholder 9">
            <a:extLst>
              <a:ext uri="{FF2B5EF4-FFF2-40B4-BE49-F238E27FC236}">
                <a16:creationId xmlns:a16="http://schemas.microsoft.com/office/drawing/2014/main" id="{D99DBCE3-B6AA-4708-994C-5096C6F0D38E}"/>
              </a:ext>
            </a:extLst>
          </p:cNvPr>
          <p:cNvSpPr>
            <a:spLocks noGrp="1"/>
          </p:cNvSpPr>
          <p:nvPr>
            <p:ph type="body" sz="quarter" idx="11" hasCustomPrompt="1"/>
          </p:nvPr>
        </p:nvSpPr>
        <p:spPr>
          <a:xfrm>
            <a:off x="755651" y="3445623"/>
            <a:ext cx="7632699" cy="1469216"/>
          </a:xfrm>
          <a:prstGeom prst="roundRect">
            <a:avLst>
              <a:gd name="adj" fmla="val 2585"/>
            </a:avLst>
          </a:prstGeom>
        </p:spPr>
        <p:txBody>
          <a:bodyPr>
            <a:spAutoFit/>
          </a:bodyPr>
          <a:lstStyle>
            <a:lvl1pPr>
              <a:defRPr/>
            </a:lvl1pPr>
          </a:lstStyle>
          <a:p>
            <a:r>
              <a:rPr lang="en-GB" dirty="0">
                <a:latin typeface="Twinkl" pitchFamily="50" charset="0"/>
              </a:rPr>
              <a:t>Statement 1 Lorem ipsum </a:t>
            </a:r>
            <a:r>
              <a:rPr lang="en-GB" dirty="0" err="1">
                <a:latin typeface="Twinkl" pitchFamily="50" charset="0"/>
              </a:rPr>
              <a:t>dolor</a:t>
            </a:r>
            <a:r>
              <a:rPr lang="en-GB" dirty="0">
                <a:latin typeface="Twinkl" pitchFamily="50" charset="0"/>
              </a:rPr>
              <a:t> sit </a:t>
            </a:r>
            <a:r>
              <a:rPr lang="en-GB" dirty="0" err="1">
                <a:latin typeface="Twinkl" pitchFamily="50" charset="0"/>
              </a:rPr>
              <a:t>amet</a:t>
            </a:r>
            <a:r>
              <a:rPr lang="en-GB" dirty="0">
                <a:latin typeface="Twinkl" pitchFamily="50" charset="0"/>
              </a:rPr>
              <a:t>, </a:t>
            </a:r>
            <a:r>
              <a:rPr lang="en-GB" dirty="0" err="1">
                <a:latin typeface="Twinkl" pitchFamily="50" charset="0"/>
              </a:rPr>
              <a:t>consectetur</a:t>
            </a:r>
            <a:r>
              <a:rPr lang="en-GB" dirty="0">
                <a:latin typeface="Twinkl" pitchFamily="50" charset="0"/>
              </a:rPr>
              <a:t> </a:t>
            </a:r>
            <a:r>
              <a:rPr lang="en-GB" dirty="0" err="1">
                <a:latin typeface="Twinkl" pitchFamily="50" charset="0"/>
              </a:rPr>
              <a:t>adipiscing</a:t>
            </a:r>
            <a:r>
              <a:rPr lang="en-GB" dirty="0">
                <a:latin typeface="Twinkl" pitchFamily="50" charset="0"/>
              </a:rPr>
              <a:t> </a:t>
            </a:r>
            <a:r>
              <a:rPr lang="en-GB" dirty="0" err="1">
                <a:latin typeface="Twinkl" pitchFamily="50" charset="0"/>
              </a:rPr>
              <a:t>elit</a:t>
            </a:r>
            <a:r>
              <a:rPr lang="en-GB" dirty="0">
                <a:latin typeface="Twinkl" pitchFamily="50" charset="0"/>
              </a:rPr>
              <a:t>.</a:t>
            </a:r>
          </a:p>
          <a:p>
            <a:r>
              <a:rPr lang="en-GB" dirty="0">
                <a:latin typeface="Twinkl" pitchFamily="50" charset="0"/>
              </a:rPr>
              <a:t>Statement 2</a:t>
            </a:r>
          </a:p>
          <a:p>
            <a:pPr lvl="1"/>
            <a:r>
              <a:rPr lang="en-GB" sz="1800" dirty="0">
                <a:latin typeface="Twinkl" pitchFamily="50" charset="0"/>
              </a:rPr>
              <a:t>Sub statement</a:t>
            </a:r>
          </a:p>
        </p:txBody>
      </p:sp>
      <p:sp>
        <p:nvSpPr>
          <p:cNvPr id="15" name="Text Placeholder 8">
            <a:extLst>
              <a:ext uri="{FF2B5EF4-FFF2-40B4-BE49-F238E27FC236}">
                <a16:creationId xmlns:a16="http://schemas.microsoft.com/office/drawing/2014/main" id="{E9191366-6C10-435F-A2F8-6CBD1318FD96}"/>
              </a:ext>
            </a:extLst>
          </p:cNvPr>
          <p:cNvSpPr>
            <a:spLocks noGrp="1"/>
          </p:cNvSpPr>
          <p:nvPr>
            <p:ph type="body" sz="quarter" idx="12" hasCustomPrompt="1"/>
          </p:nvPr>
        </p:nvSpPr>
        <p:spPr>
          <a:xfrm>
            <a:off x="755650" y="512763"/>
            <a:ext cx="7632700" cy="503237"/>
          </a:xfrm>
          <a:prstGeom prst="roundRect">
            <a:avLst>
              <a:gd name="adj" fmla="val 2585"/>
            </a:avLst>
          </a:prstGeom>
        </p:spPr>
        <p:txBody>
          <a:bodyPr lIns="0" tIns="252000" rIns="0" bIns="0" anchor="ctr" anchorCtr="0">
            <a:noAutofit/>
          </a:bodyPr>
          <a:lstStyle>
            <a:lvl1pPr marL="0" indent="0" algn="ctr">
              <a:buNone/>
              <a:defRPr sz="3600" b="1"/>
            </a:lvl1pPr>
          </a:lstStyle>
          <a:p>
            <a:pPr lvl="0"/>
            <a:r>
              <a:rPr lang="en-US" dirty="0"/>
              <a:t>Aim</a:t>
            </a:r>
            <a:endParaRPr lang="en-GB" dirty="0"/>
          </a:p>
        </p:txBody>
      </p:sp>
      <p:sp>
        <p:nvSpPr>
          <p:cNvPr id="17" name="Text Placeholder 8">
            <a:extLst>
              <a:ext uri="{FF2B5EF4-FFF2-40B4-BE49-F238E27FC236}">
                <a16:creationId xmlns:a16="http://schemas.microsoft.com/office/drawing/2014/main" id="{6758EDAF-8492-4BF5-93A1-EA11C5D83003}"/>
              </a:ext>
            </a:extLst>
          </p:cNvPr>
          <p:cNvSpPr>
            <a:spLocks noGrp="1"/>
          </p:cNvSpPr>
          <p:nvPr>
            <p:ph type="body" sz="quarter" idx="13" hasCustomPrompt="1"/>
          </p:nvPr>
        </p:nvSpPr>
        <p:spPr>
          <a:xfrm>
            <a:off x="755649" y="2930434"/>
            <a:ext cx="7632700" cy="503237"/>
          </a:xfrm>
          <a:prstGeom prst="roundRect">
            <a:avLst>
              <a:gd name="adj" fmla="val 2585"/>
            </a:avLst>
          </a:prstGeom>
        </p:spPr>
        <p:txBody>
          <a:bodyPr lIns="0" tIns="252000" rIns="0" bIns="0" anchor="ctr" anchorCtr="0">
            <a:noAutofit/>
          </a:bodyPr>
          <a:lstStyle>
            <a:lvl1pPr marL="0" indent="0" algn="ctr">
              <a:buNone/>
              <a:defRPr sz="3600" b="1"/>
            </a:lvl1pPr>
          </a:lstStyle>
          <a:p>
            <a:pPr lvl="0"/>
            <a:r>
              <a:rPr lang="en-US" dirty="0"/>
              <a:t>Success Criteria</a:t>
            </a:r>
            <a:endParaRPr lang="en-GB" dirty="0"/>
          </a:p>
        </p:txBody>
      </p:sp>
    </p:spTree>
    <p:extLst>
      <p:ext uri="{BB962C8B-B14F-4D97-AF65-F5344CB8AC3E}">
        <p14:creationId xmlns:p14="http://schemas.microsoft.com/office/powerpoint/2010/main" val="2257523209"/>
      </p:ext>
    </p:extLst>
  </p:cSld>
  <p:clrMapOvr>
    <a:masterClrMapping/>
  </p:clrMapOvr>
  <p:extLst>
    <p:ext uri="{DCECCB84-F9BA-43D5-87BE-67443E8EF086}">
      <p15:sldGuideLst xmlns:p15="http://schemas.microsoft.com/office/powerpoint/2012/main">
        <p15:guide id="1" orient="horz" pos="640"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hlinkClick r:id="rId3"/>
            <a:extLst>
              <a:ext uri="{FF2B5EF4-FFF2-40B4-BE49-F238E27FC236}">
                <a16:creationId xmlns:a16="http://schemas.microsoft.com/office/drawing/2014/main" id="{5B3863ED-F074-5672-1463-CC5DF865E5BA}"/>
              </a:ext>
            </a:extLst>
          </p:cNvPr>
          <p:cNvSpPr/>
          <p:nvPr userDrawn="1"/>
        </p:nvSpPr>
        <p:spPr>
          <a:xfrm>
            <a:off x="114300" y="-1"/>
            <a:ext cx="1566454" cy="1045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3"/>
            <a:extLst>
              <a:ext uri="{FF2B5EF4-FFF2-40B4-BE49-F238E27FC236}">
                <a16:creationId xmlns:a16="http://schemas.microsoft.com/office/drawing/2014/main" id="{E7AA7487-A846-4BC4-C6BB-C6F191425B9B}"/>
              </a:ext>
            </a:extLst>
          </p:cNvPr>
          <p:cNvSpPr/>
          <p:nvPr userDrawn="1"/>
        </p:nvSpPr>
        <p:spPr>
          <a:xfrm>
            <a:off x="114300" y="6096000"/>
            <a:ext cx="643346" cy="618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udio/Video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7" name="Rectangle 6">
            <a:extLst>
              <a:ext uri="{FF2B5EF4-FFF2-40B4-BE49-F238E27FC236}">
                <a16:creationId xmlns:a16="http://schemas.microsoft.com/office/drawing/2014/main" id="{FFC63B62-F6F8-4A70-935A-0CBCE04C051B}"/>
              </a:ext>
            </a:extLst>
          </p:cNvPr>
          <p:cNvSpPr/>
          <p:nvPr userDrawn="1"/>
        </p:nvSpPr>
        <p:spPr>
          <a:xfrm>
            <a:off x="755650" y="2209045"/>
            <a:ext cx="2382662" cy="3604671"/>
          </a:xfrm>
          <a:prstGeom prst="rect">
            <a:avLst/>
          </a:prstGeom>
          <a:solidFill>
            <a:srgbClr val="ACD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p>
        </p:txBody>
      </p:sp>
      <p:sp>
        <p:nvSpPr>
          <p:cNvPr id="9" name="Rectangle 8">
            <a:extLst>
              <a:ext uri="{FF2B5EF4-FFF2-40B4-BE49-F238E27FC236}">
                <a16:creationId xmlns:a16="http://schemas.microsoft.com/office/drawing/2014/main" id="{F19AD57E-3485-41E5-86B7-DD796C8FF6EE}"/>
              </a:ext>
            </a:extLst>
          </p:cNvPr>
          <p:cNvSpPr/>
          <p:nvPr userDrawn="1"/>
        </p:nvSpPr>
        <p:spPr>
          <a:xfrm>
            <a:off x="3380669" y="2209045"/>
            <a:ext cx="2382662" cy="3604671"/>
          </a:xfrm>
          <a:prstGeom prst="rect">
            <a:avLst/>
          </a:prstGeom>
          <a:solidFill>
            <a:srgbClr val="ACD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p>
        </p:txBody>
      </p:sp>
      <p:sp>
        <p:nvSpPr>
          <p:cNvPr id="10" name="Rectangle 9">
            <a:extLst>
              <a:ext uri="{FF2B5EF4-FFF2-40B4-BE49-F238E27FC236}">
                <a16:creationId xmlns:a16="http://schemas.microsoft.com/office/drawing/2014/main" id="{2A702136-D7DD-49CD-A4E0-42B0D1BAFEFE}"/>
              </a:ext>
            </a:extLst>
          </p:cNvPr>
          <p:cNvSpPr/>
          <p:nvPr userDrawn="1"/>
        </p:nvSpPr>
        <p:spPr>
          <a:xfrm>
            <a:off x="6005688" y="2209045"/>
            <a:ext cx="2382662" cy="3604671"/>
          </a:xfrm>
          <a:prstGeom prst="rect">
            <a:avLst/>
          </a:prstGeom>
          <a:solidFill>
            <a:srgbClr val="ACD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p>
        </p:txBody>
      </p:sp>
      <p:pic>
        <p:nvPicPr>
          <p:cNvPr id="12" name="Picture 1">
            <a:extLst>
              <a:ext uri="{FF2B5EF4-FFF2-40B4-BE49-F238E27FC236}">
                <a16:creationId xmlns:a16="http://schemas.microsoft.com/office/drawing/2014/main" id="{3124EECE-F7EF-4595-9620-68FD0E5E79FF}"/>
              </a:ext>
            </a:extLst>
          </p:cNvPr>
          <p:cNvPicPr>
            <a:picLocks noChangeAspect="1"/>
          </p:cNvPicPr>
          <p:nvPr userDrawn="1"/>
        </p:nvPicPr>
        <p:blipFill>
          <a:blip r:embed="rId2">
            <a:extLst>
              <a:ext uri="{28A0092B-C50C-407E-A947-70E740481C1C}">
                <a14:useLocalDpi xmlns:a14="http://schemas.microsoft.com/office/drawing/2010/main" val="0"/>
              </a:ext>
            </a:extLst>
          </a:blip>
          <a:srcRect l="14311" t="18852" r="58228" b="54654"/>
          <a:stretch>
            <a:fillRect/>
          </a:stretch>
        </p:blipFill>
        <p:spPr bwMode="auto">
          <a:xfrm>
            <a:off x="1088144" y="2435955"/>
            <a:ext cx="1717675" cy="1150938"/>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06CC5B3-3D32-4C6C-8E1F-3758561C1FA7}"/>
              </a:ext>
            </a:extLst>
          </p:cNvPr>
          <p:cNvPicPr>
            <a:picLocks noChangeAspect="1"/>
          </p:cNvPicPr>
          <p:nvPr userDrawn="1"/>
        </p:nvPicPr>
        <p:blipFill>
          <a:blip r:embed="rId3">
            <a:extLst>
              <a:ext uri="{28A0092B-C50C-407E-A947-70E740481C1C}">
                <a14:useLocalDpi xmlns:a14="http://schemas.microsoft.com/office/drawing/2010/main" val="0"/>
              </a:ext>
            </a:extLst>
          </a:blip>
          <a:srcRect l="15067" t="26003" r="44786" b="11296"/>
          <a:stretch>
            <a:fillRect/>
          </a:stretch>
        </p:blipFill>
        <p:spPr bwMode="auto">
          <a:xfrm>
            <a:off x="1088144" y="3771617"/>
            <a:ext cx="1717675" cy="1857375"/>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Twinkl"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5" name="Rectangle 14">
            <a:extLst>
              <a:ext uri="{FF2B5EF4-FFF2-40B4-BE49-F238E27FC236}">
                <a16:creationId xmlns:a16="http://schemas.microsoft.com/office/drawing/2014/main" id="{BF1001AF-39AD-4F6C-8CC7-DE3F05F47402}"/>
              </a:ext>
            </a:extLst>
          </p:cNvPr>
          <p:cNvSpPr/>
          <p:nvPr userDrawn="1"/>
        </p:nvSpPr>
        <p:spPr>
          <a:xfrm>
            <a:off x="450762" y="5938338"/>
            <a:ext cx="8226000" cy="295275"/>
          </a:xfrm>
          <a:prstGeom prst="rect">
            <a:avLst/>
          </a:prstGeom>
          <a:solidFill>
            <a:srgbClr val="E34192"/>
          </a:solidFill>
          <a:ln>
            <a:solidFill>
              <a:srgbClr val="E341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100" b="1" dirty="0">
                <a:solidFill>
                  <a:schemeClr val="bg1"/>
                </a:solidFill>
                <a:latin typeface="Twinkl" panose="02000000000000000000" pitchFamily="2" charset="0"/>
                <a:ea typeface="Roboto" panose="02000000000000000000" pitchFamily="2" charset="0"/>
                <a:cs typeface="Arial" panose="020B0604020202020204" pitchFamily="34" charset="0"/>
              </a:rPr>
              <a:t>Please note the embedded audio may not be compatible with earlier versions of PowerPoint. </a:t>
            </a:r>
          </a:p>
        </p:txBody>
      </p:sp>
      <p:grpSp>
        <p:nvGrpSpPr>
          <p:cNvPr id="16" name="Group 15">
            <a:extLst>
              <a:ext uri="{FF2B5EF4-FFF2-40B4-BE49-F238E27FC236}">
                <a16:creationId xmlns:a16="http://schemas.microsoft.com/office/drawing/2014/main" id="{F4C02CD7-54FA-442D-8552-484866B452A3}"/>
              </a:ext>
            </a:extLst>
          </p:cNvPr>
          <p:cNvGrpSpPr/>
          <p:nvPr userDrawn="1"/>
        </p:nvGrpSpPr>
        <p:grpSpPr>
          <a:xfrm>
            <a:off x="653175" y="1186618"/>
            <a:ext cx="2485137" cy="4640495"/>
            <a:chOff x="653175" y="1293580"/>
            <a:chExt cx="2485137" cy="4640495"/>
          </a:xfrm>
        </p:grpSpPr>
        <p:sp>
          <p:nvSpPr>
            <p:cNvPr id="17" name="Rectangle 16">
              <a:extLst>
                <a:ext uri="{FF2B5EF4-FFF2-40B4-BE49-F238E27FC236}">
                  <a16:creationId xmlns:a16="http://schemas.microsoft.com/office/drawing/2014/main" id="{70129BA9-07CA-4E45-BE89-A3B3D8B06794}"/>
                </a:ext>
              </a:extLst>
            </p:cNvPr>
            <p:cNvSpPr/>
            <p:nvPr/>
          </p:nvSpPr>
          <p:spPr>
            <a:xfrm>
              <a:off x="755650" y="1352601"/>
              <a:ext cx="2382662" cy="4581474"/>
            </a:xfrm>
            <a:prstGeom prst="rect">
              <a:avLst/>
            </a:prstGeom>
            <a:noFill/>
            <a:ln>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lIns="216000" tIns="180000" rIns="216000" bIns="180000" anchor="t" anchorCtr="0"/>
            <a:lstStyle/>
            <a:p>
              <a:pPr>
                <a:defRPr/>
              </a:pPr>
              <a:r>
                <a:rPr lang="en-GB" sz="1400" dirty="0">
                  <a:solidFill>
                    <a:schemeClr val="tx1"/>
                  </a:solidFill>
                  <a:latin typeface="Twinkl" panose="02000000000000000000" pitchFamily="2" charset="0"/>
                  <a:ea typeface="Roboto" panose="02000000000000000000" pitchFamily="2" charset="0"/>
                  <a:cs typeface="Arial" panose="020B0604020202020204" pitchFamily="34" charset="0"/>
                </a:rPr>
                <a:t>Open the downloaded folder and copy all the files.</a:t>
              </a:r>
            </a:p>
          </p:txBody>
        </p:sp>
        <p:sp>
          <p:nvSpPr>
            <p:cNvPr id="18" name="Oval 17">
              <a:extLst>
                <a:ext uri="{FF2B5EF4-FFF2-40B4-BE49-F238E27FC236}">
                  <a16:creationId xmlns:a16="http://schemas.microsoft.com/office/drawing/2014/main" id="{06AD645D-EF4C-43B9-BC02-E73591ACFEA8}"/>
                </a:ext>
              </a:extLst>
            </p:cNvPr>
            <p:cNvSpPr/>
            <p:nvPr/>
          </p:nvSpPr>
          <p:spPr>
            <a:xfrm>
              <a:off x="653175" y="1293580"/>
              <a:ext cx="301052" cy="301052"/>
            </a:xfrm>
            <a:prstGeom prst="ellipse">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Twinkl" panose="02000000000000000000" pitchFamily="2" charset="0"/>
                  <a:ea typeface="Roboto" panose="02000000000000000000" pitchFamily="2" charset="0"/>
                </a:rPr>
                <a:t>1</a:t>
              </a:r>
            </a:p>
          </p:txBody>
        </p:sp>
      </p:grpSp>
      <p:grpSp>
        <p:nvGrpSpPr>
          <p:cNvPr id="19" name="Group 18">
            <a:extLst>
              <a:ext uri="{FF2B5EF4-FFF2-40B4-BE49-F238E27FC236}">
                <a16:creationId xmlns:a16="http://schemas.microsoft.com/office/drawing/2014/main" id="{08DFAC45-3E54-4D6A-98C4-CF211C83922E}"/>
              </a:ext>
            </a:extLst>
          </p:cNvPr>
          <p:cNvGrpSpPr/>
          <p:nvPr userDrawn="1"/>
        </p:nvGrpSpPr>
        <p:grpSpPr>
          <a:xfrm>
            <a:off x="3278194" y="1186618"/>
            <a:ext cx="2485137" cy="4640495"/>
            <a:chOff x="653175" y="1293580"/>
            <a:chExt cx="2485137" cy="4640495"/>
          </a:xfrm>
        </p:grpSpPr>
        <p:sp>
          <p:nvSpPr>
            <p:cNvPr id="20" name="Rectangle 19">
              <a:extLst>
                <a:ext uri="{FF2B5EF4-FFF2-40B4-BE49-F238E27FC236}">
                  <a16:creationId xmlns:a16="http://schemas.microsoft.com/office/drawing/2014/main" id="{F0CD5D4D-4B63-46DB-9525-B34F30B13615}"/>
                </a:ext>
              </a:extLst>
            </p:cNvPr>
            <p:cNvSpPr/>
            <p:nvPr/>
          </p:nvSpPr>
          <p:spPr>
            <a:xfrm>
              <a:off x="755650" y="1352601"/>
              <a:ext cx="2382662" cy="4581474"/>
            </a:xfrm>
            <a:prstGeom prst="rect">
              <a:avLst/>
            </a:prstGeom>
            <a:noFill/>
            <a:ln>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lIns="216000" tIns="180000" rIns="216000" bIns="180000" anchor="t" anchorCtr="0"/>
            <a:lstStyle/>
            <a:p>
              <a:pPr>
                <a:defRPr/>
              </a:pPr>
              <a:r>
                <a:rPr lang="en-GB" sz="1400" dirty="0">
                  <a:solidFill>
                    <a:schemeClr val="tx1"/>
                  </a:solidFill>
                  <a:latin typeface="Twinkl" panose="02000000000000000000" pitchFamily="2" charset="0"/>
                  <a:ea typeface="Roboto" panose="02000000000000000000" pitchFamily="2" charset="0"/>
                  <a:cs typeface="Arial" panose="020B0604020202020204" pitchFamily="34" charset="0"/>
                </a:rPr>
                <a:t>Paste the copied files into a new folder.</a:t>
              </a:r>
            </a:p>
          </p:txBody>
        </p:sp>
        <p:sp>
          <p:nvSpPr>
            <p:cNvPr id="21" name="Oval 20">
              <a:extLst>
                <a:ext uri="{FF2B5EF4-FFF2-40B4-BE49-F238E27FC236}">
                  <a16:creationId xmlns:a16="http://schemas.microsoft.com/office/drawing/2014/main" id="{E921D1FD-6ED8-4721-9B13-952826BF7583}"/>
                </a:ext>
              </a:extLst>
            </p:cNvPr>
            <p:cNvSpPr/>
            <p:nvPr/>
          </p:nvSpPr>
          <p:spPr>
            <a:xfrm>
              <a:off x="653175" y="1293580"/>
              <a:ext cx="301052" cy="301052"/>
            </a:xfrm>
            <a:prstGeom prst="ellipse">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Twinkl" panose="02000000000000000000" pitchFamily="2" charset="0"/>
                  <a:ea typeface="Roboto" panose="02000000000000000000" pitchFamily="2" charset="0"/>
                </a:rPr>
                <a:t>2</a:t>
              </a:r>
            </a:p>
          </p:txBody>
        </p:sp>
      </p:grpSp>
      <p:grpSp>
        <p:nvGrpSpPr>
          <p:cNvPr id="22" name="Group 21">
            <a:extLst>
              <a:ext uri="{FF2B5EF4-FFF2-40B4-BE49-F238E27FC236}">
                <a16:creationId xmlns:a16="http://schemas.microsoft.com/office/drawing/2014/main" id="{2E64373C-29B9-44AD-BBFF-1C2B6CB8B856}"/>
              </a:ext>
            </a:extLst>
          </p:cNvPr>
          <p:cNvGrpSpPr/>
          <p:nvPr userDrawn="1"/>
        </p:nvGrpSpPr>
        <p:grpSpPr>
          <a:xfrm>
            <a:off x="5903213" y="1186618"/>
            <a:ext cx="2485137" cy="4640495"/>
            <a:chOff x="653175" y="1293580"/>
            <a:chExt cx="2485137" cy="4640495"/>
          </a:xfrm>
        </p:grpSpPr>
        <p:sp>
          <p:nvSpPr>
            <p:cNvPr id="23" name="Rectangle 22">
              <a:extLst>
                <a:ext uri="{FF2B5EF4-FFF2-40B4-BE49-F238E27FC236}">
                  <a16:creationId xmlns:a16="http://schemas.microsoft.com/office/drawing/2014/main" id="{3F8F64B4-C8AD-4F3A-AC24-CC1D1D7B43F0}"/>
                </a:ext>
              </a:extLst>
            </p:cNvPr>
            <p:cNvSpPr/>
            <p:nvPr/>
          </p:nvSpPr>
          <p:spPr>
            <a:xfrm>
              <a:off x="755650" y="1352601"/>
              <a:ext cx="2382662" cy="4581474"/>
            </a:xfrm>
            <a:prstGeom prst="rect">
              <a:avLst/>
            </a:prstGeom>
            <a:noFill/>
            <a:ln>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lIns="216000" tIns="180000" rIns="216000" bIns="180000" anchor="t" anchorCtr="0"/>
            <a:lstStyle/>
            <a:p>
              <a:pPr>
                <a:defRPr/>
              </a:pPr>
              <a:r>
                <a:rPr lang="en-GB" sz="1400" dirty="0">
                  <a:solidFill>
                    <a:schemeClr val="tx1"/>
                  </a:solidFill>
                  <a:latin typeface="Twinkl" panose="02000000000000000000" pitchFamily="2" charset="0"/>
                  <a:ea typeface="Roboto" panose="02000000000000000000" pitchFamily="2" charset="0"/>
                  <a:cs typeface="Arial" panose="020B0604020202020204" pitchFamily="34" charset="0"/>
                </a:rPr>
                <a:t>To use the PowerPoint, enable editing and put into slide show mode.</a:t>
              </a:r>
            </a:p>
          </p:txBody>
        </p:sp>
        <p:sp>
          <p:nvSpPr>
            <p:cNvPr id="24" name="Oval 23">
              <a:extLst>
                <a:ext uri="{FF2B5EF4-FFF2-40B4-BE49-F238E27FC236}">
                  <a16:creationId xmlns:a16="http://schemas.microsoft.com/office/drawing/2014/main" id="{306893F1-C2B6-43EB-825A-DA5B276C8908}"/>
                </a:ext>
              </a:extLst>
            </p:cNvPr>
            <p:cNvSpPr/>
            <p:nvPr/>
          </p:nvSpPr>
          <p:spPr>
            <a:xfrm>
              <a:off x="653175" y="1293580"/>
              <a:ext cx="301052" cy="301052"/>
            </a:xfrm>
            <a:prstGeom prst="ellipse">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Twinkl" panose="02000000000000000000" pitchFamily="2" charset="0"/>
                  <a:ea typeface="Roboto" panose="02000000000000000000" pitchFamily="2" charset="0"/>
                </a:rPr>
                <a:t>3</a:t>
              </a:r>
            </a:p>
          </p:txBody>
        </p:sp>
      </p:grpSp>
      <p:pic>
        <p:nvPicPr>
          <p:cNvPr id="25" name="Picture 24">
            <a:extLst>
              <a:ext uri="{FF2B5EF4-FFF2-40B4-BE49-F238E27FC236}">
                <a16:creationId xmlns:a16="http://schemas.microsoft.com/office/drawing/2014/main" id="{F8E75E30-3E3D-4F9B-9EF6-9A9630C27CBB}"/>
              </a:ext>
            </a:extLst>
          </p:cNvPr>
          <p:cNvPicPr>
            <a:picLocks noChangeAspect="1"/>
          </p:cNvPicPr>
          <p:nvPr userDrawn="1"/>
        </p:nvPicPr>
        <p:blipFill>
          <a:blip r:embed="rId4">
            <a:extLst>
              <a:ext uri="{28A0092B-C50C-407E-A947-70E740481C1C}">
                <a14:useLocalDpi xmlns:a14="http://schemas.microsoft.com/office/drawing/2010/main" val="0"/>
              </a:ext>
            </a:extLst>
          </a:blip>
          <a:srcRect l="14085" t="17912" r="52493" b="25307"/>
          <a:stretch>
            <a:fillRect/>
          </a:stretch>
        </p:blipFill>
        <p:spPr bwMode="auto">
          <a:xfrm>
            <a:off x="3720306" y="2435955"/>
            <a:ext cx="1703388" cy="2003425"/>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55EBE21-985E-4E8F-B68C-A7F9AB89D609}"/>
              </a:ext>
            </a:extLst>
          </p:cNvPr>
          <p:cNvPicPr>
            <a:picLocks noChangeAspect="1"/>
          </p:cNvPicPr>
          <p:nvPr userDrawn="1"/>
        </p:nvPicPr>
        <p:blipFill>
          <a:blip r:embed="rId5">
            <a:extLst>
              <a:ext uri="{28A0092B-C50C-407E-A947-70E740481C1C}">
                <a14:useLocalDpi xmlns:a14="http://schemas.microsoft.com/office/drawing/2010/main" val="0"/>
              </a:ext>
            </a:extLst>
          </a:blip>
          <a:srcRect t="65628"/>
          <a:stretch>
            <a:fillRect/>
          </a:stretch>
        </p:blipFill>
        <p:spPr bwMode="auto">
          <a:xfrm>
            <a:off x="6114362" y="3710564"/>
            <a:ext cx="2165314" cy="1601754"/>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2AA4B95-3CCC-45E1-B7B1-343CCBC6F42A}"/>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114344" y="2435955"/>
            <a:ext cx="2165350" cy="225425"/>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B959152-16E0-47A5-9814-E4CDFB5F1B4A}"/>
              </a:ext>
            </a:extLst>
          </p:cNvPr>
          <p:cNvGrpSpPr/>
          <p:nvPr userDrawn="1"/>
        </p:nvGrpSpPr>
        <p:grpSpPr>
          <a:xfrm>
            <a:off x="6114362" y="2862122"/>
            <a:ext cx="2165350" cy="690207"/>
            <a:chOff x="6137101" y="2837944"/>
            <a:chExt cx="2165350" cy="690207"/>
          </a:xfrm>
        </p:grpSpPr>
        <p:grpSp>
          <p:nvGrpSpPr>
            <p:cNvPr id="29" name="Group 28">
              <a:extLst>
                <a:ext uri="{FF2B5EF4-FFF2-40B4-BE49-F238E27FC236}">
                  <a16:creationId xmlns:a16="http://schemas.microsoft.com/office/drawing/2014/main" id="{2AA9C2EC-978E-419F-A507-D371B5CA5B55}"/>
                </a:ext>
              </a:extLst>
            </p:cNvPr>
            <p:cNvGrpSpPr>
              <a:grpSpLocks/>
            </p:cNvGrpSpPr>
            <p:nvPr/>
          </p:nvGrpSpPr>
          <p:grpSpPr bwMode="auto">
            <a:xfrm>
              <a:off x="6137101" y="2837944"/>
              <a:ext cx="2165350" cy="647700"/>
              <a:chOff x="6164808" y="2589878"/>
              <a:chExt cx="2165459" cy="647296"/>
            </a:xfrm>
          </p:grpSpPr>
          <p:pic>
            <p:nvPicPr>
              <p:cNvPr id="31" name="Picture 30">
                <a:extLst>
                  <a:ext uri="{FF2B5EF4-FFF2-40B4-BE49-F238E27FC236}">
                    <a16:creationId xmlns:a16="http://schemas.microsoft.com/office/drawing/2014/main" id="{B5145F20-A130-4EC9-B902-0B2D234C1C06}"/>
                  </a:ext>
                </a:extLst>
              </p:cNvPr>
              <p:cNvPicPr>
                <a:picLocks noChangeAspect="1"/>
              </p:cNvPicPr>
              <p:nvPr/>
            </p:nvPicPr>
            <p:blipFill>
              <a:blip r:embed="rId7">
                <a:extLst>
                  <a:ext uri="{28A0092B-C50C-407E-A947-70E740481C1C}">
                    <a14:useLocalDpi xmlns:a14="http://schemas.microsoft.com/office/drawing/2010/main" val="0"/>
                  </a:ext>
                </a:extLst>
              </a:blip>
              <a:srcRect t="60687"/>
              <a:stretch>
                <a:fillRect/>
              </a:stretch>
            </p:blipFill>
            <p:spPr bwMode="auto">
              <a:xfrm>
                <a:off x="6164808" y="2589878"/>
                <a:ext cx="2165459" cy="647296"/>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7209CC96-78F3-4B82-BE38-23F76BEC0573}"/>
                  </a:ext>
                </a:extLst>
              </p:cNvPr>
              <p:cNvCxnSpPr/>
              <p:nvPr/>
            </p:nvCxnSpPr>
            <p:spPr>
              <a:xfrm flipH="1">
                <a:off x="7949742" y="2768837"/>
                <a:ext cx="79379" cy="287158"/>
              </a:xfrm>
              <a:prstGeom prst="straightConnector1">
                <a:avLst/>
              </a:prstGeom>
              <a:ln w="19050">
                <a:solidFill>
                  <a:srgbClr val="18A0DB"/>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289AD21C-A27E-4E30-8AB2-27CBD6E49F15}"/>
                </a:ext>
              </a:extLst>
            </p:cNvPr>
            <p:cNvSpPr/>
            <p:nvPr/>
          </p:nvSpPr>
          <p:spPr>
            <a:xfrm>
              <a:off x="7790917" y="3317748"/>
              <a:ext cx="210403" cy="210403"/>
            </a:xfrm>
            <a:prstGeom prst="ellipse">
              <a:avLst/>
            </a:prstGeom>
            <a:noFill/>
            <a:ln w="19050">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TextBox 44">
            <a:extLst>
              <a:ext uri="{FF2B5EF4-FFF2-40B4-BE49-F238E27FC236}">
                <a16:creationId xmlns:a16="http://schemas.microsoft.com/office/drawing/2014/main" id="{3642231C-A2F6-4367-90C6-0767E987F9A9}"/>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Twinkl" panose="02000000000000000000" pitchFamily="2" charset="0"/>
                <a:ea typeface="Roboto" panose="02000000000000000000" pitchFamily="2" charset="0"/>
              </a:rPr>
              <a:t>Guidance for Video/Audio in PowerPoints</a:t>
            </a:r>
            <a:endParaRPr lang="en-GB" sz="2800" b="1" dirty="0">
              <a:solidFill>
                <a:srgbClr val="E34192"/>
              </a:solidFill>
            </a:endParaRPr>
          </a:p>
        </p:txBody>
      </p:sp>
    </p:spTree>
    <p:extLst>
      <p:ext uri="{BB962C8B-B14F-4D97-AF65-F5344CB8AC3E}">
        <p14:creationId xmlns:p14="http://schemas.microsoft.com/office/powerpoint/2010/main" val="395936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dvance Copy">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Twinkl"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43" name="Rectangle 42">
            <a:extLst>
              <a:ext uri="{FF2B5EF4-FFF2-40B4-BE49-F238E27FC236}">
                <a16:creationId xmlns:a16="http://schemas.microsoft.com/office/drawing/2014/main" id="{6A96975B-C3DC-451D-8423-D15D5BCDB436}"/>
              </a:ext>
            </a:extLst>
          </p:cNvPr>
          <p:cNvSpPr/>
          <p:nvPr/>
        </p:nvSpPr>
        <p:spPr>
          <a:xfrm>
            <a:off x="755649" y="1716190"/>
            <a:ext cx="7632700" cy="1236438"/>
          </a:xfrm>
          <a:prstGeom prst="rect">
            <a:avLst/>
          </a:prstGeom>
          <a:noFill/>
          <a:ln w="19050">
            <a:solidFill>
              <a:srgbClr val="18A0DB"/>
            </a:solidFill>
          </a:ln>
        </p:spPr>
        <p:txBody>
          <a:bodyPr wrap="square" lIns="216000" tIns="216000" rIns="216000" bIns="216000">
            <a:spAutoFit/>
          </a:bodyPr>
          <a:lstStyle/>
          <a:p>
            <a:pPr algn="ctr">
              <a:spcAft>
                <a:spcPts val="600"/>
              </a:spcAft>
            </a:pPr>
            <a:r>
              <a:rPr lang="en-GB" sz="1400" dirty="0">
                <a:latin typeface="Twinkl" panose="02000000000000000000" pitchFamily="2" charset="0"/>
                <a:ea typeface="Roboto" panose="02000000000000000000" pitchFamily="2" charset="0"/>
              </a:rPr>
              <a:t>This is an </a:t>
            </a:r>
            <a:r>
              <a:rPr lang="en-GB" sz="1400" b="1" dirty="0">
                <a:latin typeface="Twinkl" panose="02000000000000000000" pitchFamily="2" charset="0"/>
                <a:ea typeface="Roboto" panose="02000000000000000000" pitchFamily="2" charset="0"/>
              </a:rPr>
              <a:t>exclusive, advance copy!</a:t>
            </a:r>
          </a:p>
          <a:p>
            <a:pPr algn="ctr">
              <a:spcAft>
                <a:spcPts val="600"/>
              </a:spcAft>
            </a:pPr>
            <a:r>
              <a:rPr lang="en-GB" sz="1400" dirty="0">
                <a:latin typeface="Twinkl" panose="02000000000000000000" pitchFamily="2" charset="0"/>
                <a:ea typeface="Roboto" panose="02000000000000000000" pitchFamily="2" charset="0"/>
              </a:rPr>
              <a:t>Let us know what you think by emailing </a:t>
            </a:r>
            <a:r>
              <a:rPr lang="en-GB" sz="1400" b="1" u="sng" dirty="0">
                <a:latin typeface="Twinkl" panose="02000000000000000000" pitchFamily="2" charset="0"/>
                <a:ea typeface="Roboto" panose="02000000000000000000" pitchFamily="2" charset="0"/>
                <a:hlinkClick r:id="rId2"/>
              </a:rPr>
              <a:t>twinklcares@twinkl.co.uk</a:t>
            </a:r>
            <a:endParaRPr lang="en-GB" sz="1400" b="1" u="sng" dirty="0">
              <a:latin typeface="Twinkl" panose="02000000000000000000" pitchFamily="2" charset="0"/>
              <a:ea typeface="Roboto" panose="02000000000000000000" pitchFamily="2" charset="0"/>
            </a:endParaRPr>
          </a:p>
          <a:p>
            <a:pPr algn="ctr">
              <a:spcAft>
                <a:spcPts val="600"/>
              </a:spcAft>
            </a:pPr>
            <a:r>
              <a:rPr lang="en-GB" sz="1400" dirty="0">
                <a:latin typeface="Twinkl" panose="02000000000000000000" pitchFamily="2" charset="0"/>
                <a:ea typeface="Roboto" panose="02000000000000000000" pitchFamily="2" charset="0"/>
              </a:rPr>
              <a:t>with the reference ‘</a:t>
            </a:r>
            <a:r>
              <a:rPr lang="en-GB" sz="1400" b="1" dirty="0">
                <a:latin typeface="Twinkl" panose="02000000000000000000" pitchFamily="2" charset="0"/>
                <a:ea typeface="Roboto" panose="02000000000000000000" pitchFamily="2" charset="0"/>
              </a:rPr>
              <a:t>CODE</a:t>
            </a:r>
            <a:r>
              <a:rPr lang="en-GB" sz="1400" dirty="0">
                <a:latin typeface="Twinkl" panose="02000000000000000000" pitchFamily="2" charset="0"/>
                <a:ea typeface="Roboto" panose="02000000000000000000" pitchFamily="2" charset="0"/>
              </a:rPr>
              <a:t>’.</a:t>
            </a:r>
          </a:p>
        </p:txBody>
      </p:sp>
      <p:sp>
        <p:nvSpPr>
          <p:cNvPr id="44" name="Rectangle 43">
            <a:extLst>
              <a:ext uri="{FF2B5EF4-FFF2-40B4-BE49-F238E27FC236}">
                <a16:creationId xmlns:a16="http://schemas.microsoft.com/office/drawing/2014/main" id="{C01BCBF7-EAB4-4398-AAB8-B60AC3555113}"/>
              </a:ext>
            </a:extLst>
          </p:cNvPr>
          <p:cNvSpPr/>
          <p:nvPr userDrawn="1"/>
        </p:nvSpPr>
        <p:spPr>
          <a:xfrm>
            <a:off x="743836" y="1163960"/>
            <a:ext cx="7644513" cy="307777"/>
          </a:xfrm>
          <a:prstGeom prst="rect">
            <a:avLst/>
          </a:prstGeom>
        </p:spPr>
        <p:txBody>
          <a:bodyPr wrap="square">
            <a:spAutoFit/>
          </a:bodyPr>
          <a:lstStyle/>
          <a:p>
            <a:pPr algn="ctr"/>
            <a:r>
              <a:rPr lang="en-GB" sz="1400" dirty="0">
                <a:latin typeface="Twinkl" panose="02000000000000000000" pitchFamily="2" charset="0"/>
                <a:ea typeface="Roboto" panose="02000000000000000000" pitchFamily="2" charset="0"/>
              </a:rPr>
              <a:t>We hope you find the information on our website and resources useful. </a:t>
            </a:r>
            <a:endParaRPr lang="en-GB" sz="1400" dirty="0"/>
          </a:p>
        </p:txBody>
      </p:sp>
      <p:sp>
        <p:nvSpPr>
          <p:cNvPr id="45" name="TextBox 44">
            <a:extLst>
              <a:ext uri="{FF2B5EF4-FFF2-40B4-BE49-F238E27FC236}">
                <a16:creationId xmlns:a16="http://schemas.microsoft.com/office/drawing/2014/main" id="{3F3091BF-D025-46EF-A448-B4F13C76E242}"/>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Twinkl" panose="02000000000000000000" pitchFamily="2" charset="0"/>
                <a:ea typeface="Roboto" panose="02000000000000000000" pitchFamily="2" charset="0"/>
              </a:rPr>
              <a:t>Advance Copy</a:t>
            </a:r>
            <a:endParaRPr lang="en-GB" sz="2800" b="1" dirty="0">
              <a:solidFill>
                <a:srgbClr val="E34192"/>
              </a:solidFill>
            </a:endParaRPr>
          </a:p>
        </p:txBody>
      </p:sp>
    </p:spTree>
    <p:extLst>
      <p:ext uri="{BB962C8B-B14F-4D97-AF65-F5344CB8AC3E}">
        <p14:creationId xmlns:p14="http://schemas.microsoft.com/office/powerpoint/2010/main" val="1386459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ternal Websites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Twinkl"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0" name="Rectangle 9">
            <a:extLst>
              <a:ext uri="{FF2B5EF4-FFF2-40B4-BE49-F238E27FC236}">
                <a16:creationId xmlns:a16="http://schemas.microsoft.com/office/drawing/2014/main" id="{7223ECE9-6F1A-4E72-ACE0-06F71C468FDA}"/>
              </a:ext>
            </a:extLst>
          </p:cNvPr>
          <p:cNvSpPr/>
          <p:nvPr userDrawn="1"/>
        </p:nvSpPr>
        <p:spPr>
          <a:xfrm>
            <a:off x="743836" y="1163960"/>
            <a:ext cx="7644513" cy="307777"/>
          </a:xfrm>
          <a:prstGeom prst="rect">
            <a:avLst/>
          </a:prstGeom>
        </p:spPr>
        <p:txBody>
          <a:bodyPr wrap="square">
            <a:spAutoFit/>
          </a:bodyPr>
          <a:lstStyle/>
          <a:p>
            <a:pPr algn="ctr"/>
            <a:r>
              <a:rPr lang="en-GB" sz="1400" dirty="0">
                <a:latin typeface="Twinkl" panose="02000000000000000000" pitchFamily="2" charset="0"/>
                <a:ea typeface="Roboto" panose="02000000000000000000" pitchFamily="2" charset="0"/>
              </a:rPr>
              <a:t>We hope you find the information on our website and resources useful. </a:t>
            </a:r>
            <a:endParaRPr lang="en-GB" sz="1400" dirty="0"/>
          </a:p>
        </p:txBody>
      </p:sp>
      <p:grpSp>
        <p:nvGrpSpPr>
          <p:cNvPr id="11" name="Group 10">
            <a:extLst>
              <a:ext uri="{FF2B5EF4-FFF2-40B4-BE49-F238E27FC236}">
                <a16:creationId xmlns:a16="http://schemas.microsoft.com/office/drawing/2014/main" id="{5F05BBF0-ECD1-4FE4-937E-1F73A27AF916}"/>
              </a:ext>
            </a:extLst>
          </p:cNvPr>
          <p:cNvGrpSpPr/>
          <p:nvPr userDrawn="1"/>
        </p:nvGrpSpPr>
        <p:grpSpPr>
          <a:xfrm>
            <a:off x="743837" y="1681195"/>
            <a:ext cx="7644513" cy="2002840"/>
            <a:chOff x="743837" y="1344834"/>
            <a:chExt cx="7644513" cy="2002840"/>
          </a:xfrm>
        </p:grpSpPr>
        <p:sp>
          <p:nvSpPr>
            <p:cNvPr id="12" name="Rectangle 11">
              <a:extLst>
                <a:ext uri="{FF2B5EF4-FFF2-40B4-BE49-F238E27FC236}">
                  <a16:creationId xmlns:a16="http://schemas.microsoft.com/office/drawing/2014/main" id="{D52A1D21-ED2B-43AD-B353-E06410A36383}"/>
                </a:ext>
              </a:extLst>
            </p:cNvPr>
            <p:cNvSpPr/>
            <p:nvPr/>
          </p:nvSpPr>
          <p:spPr>
            <a:xfrm>
              <a:off x="743837" y="1344834"/>
              <a:ext cx="2703717"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Twinkl" panose="02000000000000000000" pitchFamily="2" charset="0"/>
                  <a:ea typeface="Roboto" panose="02000000000000000000" pitchFamily="2" charset="0"/>
                </a:rPr>
                <a:t>Links to External Websites</a:t>
              </a:r>
            </a:p>
          </p:txBody>
        </p:sp>
        <p:sp>
          <p:nvSpPr>
            <p:cNvPr id="13" name="Rectangle 12">
              <a:extLst>
                <a:ext uri="{FF2B5EF4-FFF2-40B4-BE49-F238E27FC236}">
                  <a16:creationId xmlns:a16="http://schemas.microsoft.com/office/drawing/2014/main" id="{1FFC9EFA-95C1-4D1B-B736-D82D578BE355}"/>
                </a:ext>
              </a:extLst>
            </p:cNvPr>
            <p:cNvSpPr/>
            <p:nvPr/>
          </p:nvSpPr>
          <p:spPr>
            <a:xfrm>
              <a:off x="755650" y="1618794"/>
              <a:ext cx="7632700" cy="1728880"/>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Twinkl" panose="02000000000000000000" pitchFamily="2" charset="0"/>
                  <a:ea typeface="Roboto" panose="02000000000000000000" pitchFamily="2" charset="0"/>
                </a:rPr>
                <a:t>This resource contains links to external websites. Please be aware that the inclusion of any link in this resource should not be taken as an endorsement of any kind by </a:t>
              </a:r>
              <a:r>
                <a:rPr lang="en-GB" sz="1400" dirty="0" err="1">
                  <a:latin typeface="Twinkl" panose="02000000000000000000" pitchFamily="2" charset="0"/>
                  <a:ea typeface="Roboto" panose="02000000000000000000" pitchFamily="2" charset="0"/>
                </a:rPr>
                <a:t>Twinkl</a:t>
              </a:r>
              <a:r>
                <a:rPr lang="en-GB" sz="1400" dirty="0">
                  <a:latin typeface="Twinkl" panose="02000000000000000000" pitchFamily="2" charset="0"/>
                  <a:ea typeface="Roboto" panose="02000000000000000000" pitchFamily="2" charset="0"/>
                </a:rPr>
                <a:t> of the linked website or any association with its operators. You should also be aware that we have no control over the availability of the linked pages. If the link is not working, please let us know by contacting </a:t>
              </a:r>
              <a:r>
                <a:rPr lang="en-GB" sz="1400" dirty="0" err="1">
                  <a:latin typeface="Twinkl" panose="02000000000000000000" pitchFamily="2" charset="0"/>
                  <a:ea typeface="Roboto" panose="02000000000000000000" pitchFamily="2" charset="0"/>
                </a:rPr>
                <a:t>TwinklCares</a:t>
              </a:r>
              <a:r>
                <a:rPr lang="en-GB" sz="1400" dirty="0">
                  <a:latin typeface="Twinkl" panose="02000000000000000000" pitchFamily="2" charset="0"/>
                  <a:ea typeface="Roboto" panose="02000000000000000000" pitchFamily="2" charset="0"/>
                </a:rPr>
                <a:t> and we will try to fix it although we can assume no responsibility if this is the case. We are not responsible for the content of external sites.</a:t>
              </a:r>
            </a:p>
          </p:txBody>
        </p:sp>
      </p:grpSp>
      <p:sp>
        <p:nvSpPr>
          <p:cNvPr id="16" name="TextBox 15">
            <a:extLst>
              <a:ext uri="{FF2B5EF4-FFF2-40B4-BE49-F238E27FC236}">
                <a16:creationId xmlns:a16="http://schemas.microsoft.com/office/drawing/2014/main" id="{3E809478-62E0-4C7A-83A2-03913DD4D89E}"/>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Twinkl" panose="02000000000000000000" pitchFamily="2" charset="0"/>
                <a:ea typeface="Roboto" panose="02000000000000000000" pitchFamily="2" charset="0"/>
              </a:rPr>
              <a:t>Disclaimer/s</a:t>
            </a:r>
            <a:endParaRPr lang="en-GB" sz="2800" b="1" dirty="0">
              <a:solidFill>
                <a:srgbClr val="E34192"/>
              </a:solidFill>
            </a:endParaRPr>
          </a:p>
        </p:txBody>
      </p:sp>
    </p:spTree>
    <p:extLst>
      <p:ext uri="{BB962C8B-B14F-4D97-AF65-F5344CB8AC3E}">
        <p14:creationId xmlns:p14="http://schemas.microsoft.com/office/powerpoint/2010/main" val="21165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73" r:id="rId1"/>
    <p:sldLayoutId id="2147483661" r:id="rId2"/>
    <p:sldLayoutId id="2147483662" r:id="rId3"/>
    <p:sldLayoutId id="2147483674" r:id="rId4"/>
    <p:sldLayoutId id="2147483663" r:id="rId5"/>
    <p:sldLayoutId id="2147483666" r:id="rId6"/>
  </p:sldLayoutIdLst>
  <p:txStyles>
    <p:titleStyle>
      <a:lvl1pPr algn="l" defTabSz="914400" rtl="0" eaLnBrk="1" latinLnBrk="0" hangingPunct="1">
        <a:lnSpc>
          <a:spcPct val="90000"/>
        </a:lnSpc>
        <a:spcBef>
          <a:spcPct val="0"/>
        </a:spcBef>
        <a:buNone/>
        <a:defRPr sz="36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1A6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280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014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879003" y="1616439"/>
            <a:ext cx="7385995"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sp>
        <p:nvSpPr>
          <p:cNvPr id="10" name="Title">
            <a:extLst>
              <a:ext uri="{FF2B5EF4-FFF2-40B4-BE49-F238E27FC236}">
                <a16:creationId xmlns:a16="http://schemas.microsoft.com/office/drawing/2014/main" id="{C991C7D6-2C29-1476-5DA6-33EFCFC18E91}"/>
              </a:ext>
            </a:extLst>
          </p:cNvPr>
          <p:cNvSpPr>
            <a:spLocks noGrp="1"/>
          </p:cNvSpPr>
          <p:nvPr>
            <p:ph type="title"/>
          </p:nvPr>
        </p:nvSpPr>
        <p:spPr>
          <a:xfrm>
            <a:off x="457198" y="604549"/>
            <a:ext cx="8220075" cy="994306"/>
          </a:xfrm>
        </p:spPr>
        <p:txBody>
          <a:bodyPr/>
          <a:lstStyle/>
          <a:p>
            <a:pPr algn="ctr"/>
            <a:r>
              <a:rPr lang="en-ZA" sz="3200" dirty="0">
                <a:solidFill>
                  <a:schemeClr val="tx1">
                    <a:lumMod val="90000"/>
                    <a:lumOff val="10000"/>
                  </a:schemeClr>
                </a:solidFill>
              </a:rPr>
              <a:t>Which building is the tallest</a:t>
            </a:r>
            <a:br>
              <a:rPr lang="en-ZA" sz="3200" dirty="0">
                <a:solidFill>
                  <a:schemeClr val="tx1">
                    <a:lumMod val="90000"/>
                    <a:lumOff val="10000"/>
                  </a:schemeClr>
                </a:solidFill>
              </a:rPr>
            </a:br>
            <a:r>
              <a:rPr lang="en-ZA" sz="3200" dirty="0">
                <a:solidFill>
                  <a:schemeClr val="tx1">
                    <a:lumMod val="90000"/>
                    <a:lumOff val="10000"/>
                  </a:schemeClr>
                </a:solidFill>
              </a:rPr>
              <a:t>in the world?</a:t>
            </a:r>
          </a:p>
        </p:txBody>
      </p:sp>
      <p:sp>
        <p:nvSpPr>
          <p:cNvPr id="12" name="Text">
            <a:extLst>
              <a:ext uri="{FF2B5EF4-FFF2-40B4-BE49-F238E27FC236}">
                <a16:creationId xmlns:a16="http://schemas.microsoft.com/office/drawing/2014/main" id="{D8114191-1AF5-FE3B-854A-89C56CA37AD1}"/>
              </a:ext>
            </a:extLst>
          </p:cNvPr>
          <p:cNvSpPr/>
          <p:nvPr/>
        </p:nvSpPr>
        <p:spPr>
          <a:xfrm>
            <a:off x="1177962" y="1873878"/>
            <a:ext cx="2059468" cy="322139"/>
          </a:xfrm>
          <a:prstGeom prst="rect">
            <a:avLst/>
          </a:prstGeom>
          <a:ln>
            <a:noFill/>
          </a:ln>
        </p:spPr>
        <p:txBody>
          <a:bodyPr wrap="square" lIns="0" tIns="0" rIns="0" bIns="0">
            <a:spAutoFit/>
          </a:bodyPr>
          <a:lstStyle/>
          <a:p>
            <a:pPr algn="ctr">
              <a:lnSpc>
                <a:spcPct val="114000"/>
              </a:lnSpc>
            </a:pPr>
            <a:r>
              <a:rPr lang="en-ZA" sz="1900" i="0" u="none" strike="noStrike" dirty="0">
                <a:effectLst/>
                <a:latin typeface="Twinkl" panose="02000000000000000000" pitchFamily="2" charset="0"/>
                <a:ea typeface="Roboto" panose="02000000000000000000" pitchFamily="2" charset="0"/>
              </a:rPr>
              <a:t>Burj Khalifa</a:t>
            </a:r>
          </a:p>
        </p:txBody>
      </p:sp>
      <p:sp>
        <p:nvSpPr>
          <p:cNvPr id="28" name="Text">
            <a:extLst>
              <a:ext uri="{FF2B5EF4-FFF2-40B4-BE49-F238E27FC236}">
                <a16:creationId xmlns:a16="http://schemas.microsoft.com/office/drawing/2014/main" id="{8526DDCA-8746-26BB-A2B4-3DF594F59EFD}"/>
              </a:ext>
            </a:extLst>
          </p:cNvPr>
          <p:cNvSpPr/>
          <p:nvPr/>
        </p:nvSpPr>
        <p:spPr>
          <a:xfrm>
            <a:off x="2961576" y="1873878"/>
            <a:ext cx="3314222" cy="322139"/>
          </a:xfrm>
          <a:prstGeom prst="rect">
            <a:avLst/>
          </a:prstGeom>
          <a:ln>
            <a:noFill/>
          </a:ln>
        </p:spPr>
        <p:txBody>
          <a:bodyPr wrap="square" lIns="0" tIns="0" rIns="0" bIns="0">
            <a:spAutoFit/>
          </a:bodyPr>
          <a:lstStyle/>
          <a:p>
            <a:pPr algn="ctr">
              <a:lnSpc>
                <a:spcPct val="114000"/>
              </a:lnSpc>
            </a:pPr>
            <a:r>
              <a:rPr lang="en-ZA" sz="1900" i="0" u="none" strike="noStrike" dirty="0">
                <a:effectLst/>
                <a:latin typeface="Twinkl" panose="02000000000000000000" pitchFamily="2" charset="0"/>
                <a:ea typeface="Roboto" panose="02000000000000000000" pitchFamily="2" charset="0"/>
              </a:rPr>
              <a:t>Oriental Pearl Tower</a:t>
            </a:r>
          </a:p>
        </p:txBody>
      </p:sp>
      <p:grpSp>
        <p:nvGrpSpPr>
          <p:cNvPr id="29" name="Group 28">
            <a:extLst>
              <a:ext uri="{FF2B5EF4-FFF2-40B4-BE49-F238E27FC236}">
                <a16:creationId xmlns:a16="http://schemas.microsoft.com/office/drawing/2014/main" id="{7A1BF62A-D3A0-FD88-70B6-EBDCF264C654}"/>
              </a:ext>
            </a:extLst>
          </p:cNvPr>
          <p:cNvGrpSpPr/>
          <p:nvPr/>
        </p:nvGrpSpPr>
        <p:grpSpPr>
          <a:xfrm>
            <a:off x="743532" y="2432795"/>
            <a:ext cx="2161681" cy="3157331"/>
            <a:chOff x="743532" y="2432795"/>
            <a:chExt cx="2161681" cy="3157331"/>
          </a:xfrm>
        </p:grpSpPr>
        <p:pic>
          <p:nvPicPr>
            <p:cNvPr id="3" name="Picture 2" descr="A tall building with many windows&#10;&#10;Description automatically generated">
              <a:extLst>
                <a:ext uri="{FF2B5EF4-FFF2-40B4-BE49-F238E27FC236}">
                  <a16:creationId xmlns:a16="http://schemas.microsoft.com/office/drawing/2014/main" id="{723ED6F2-02EC-57BE-8CF4-3CA48F2FD2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92" r="10542"/>
            <a:stretch/>
          </p:blipFill>
          <p:spPr>
            <a:xfrm>
              <a:off x="1527763" y="2432795"/>
              <a:ext cx="1377450" cy="3157331"/>
            </a:xfrm>
            <a:prstGeom prst="rect">
              <a:avLst/>
            </a:prstGeom>
            <a:ln w="38100">
              <a:solidFill>
                <a:srgbClr val="F69B40"/>
              </a:solidFill>
            </a:ln>
          </p:spPr>
        </p:pic>
        <p:cxnSp>
          <p:nvCxnSpPr>
            <p:cNvPr id="6" name="Straight Connector 5">
              <a:extLst>
                <a:ext uri="{FF2B5EF4-FFF2-40B4-BE49-F238E27FC236}">
                  <a16:creationId xmlns:a16="http://schemas.microsoft.com/office/drawing/2014/main" id="{C2E672AC-39FF-CB17-0C53-92A54127FE70}"/>
                </a:ext>
              </a:extLst>
            </p:cNvPr>
            <p:cNvCxnSpPr>
              <a:cxnSpLocks/>
            </p:cNvCxnSpPr>
            <p:nvPr/>
          </p:nvCxnSpPr>
          <p:spPr>
            <a:xfrm flipV="1">
              <a:off x="1147273" y="2441587"/>
              <a:ext cx="0" cy="3139743"/>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50EFE7-B8AE-8A06-E711-4EEA43AE165D}"/>
                </a:ext>
              </a:extLst>
            </p:cNvPr>
            <p:cNvCxnSpPr>
              <a:cxnSpLocks/>
            </p:cNvCxnSpPr>
            <p:nvPr/>
          </p:nvCxnSpPr>
          <p:spPr>
            <a:xfrm flipH="1">
              <a:off x="926870" y="2441587"/>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F3C70D-E04D-D9C0-CD44-6355E4F828A1}"/>
                </a:ext>
              </a:extLst>
            </p:cNvPr>
            <p:cNvCxnSpPr>
              <a:cxnSpLocks/>
            </p:cNvCxnSpPr>
            <p:nvPr/>
          </p:nvCxnSpPr>
          <p:spPr>
            <a:xfrm flipH="1">
              <a:off x="926870" y="5590122"/>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3A96C771-F916-6111-64E2-B9FD3BA9D463}"/>
                </a:ext>
              </a:extLst>
            </p:cNvPr>
            <p:cNvSpPr/>
            <p:nvPr/>
          </p:nvSpPr>
          <p:spPr>
            <a:xfrm rot="16200000">
              <a:off x="477607" y="3841924"/>
              <a:ext cx="870917" cy="339067"/>
            </a:xfrm>
            <a:prstGeom prst="rect">
              <a:avLst/>
            </a:prstGeom>
            <a:ln>
              <a:noFill/>
            </a:ln>
          </p:spPr>
          <p:txBody>
            <a:bodyPr wrap="square" lIns="0" tIns="0" rIns="0" bIns="0">
              <a:spAutoFit/>
            </a:bodyPr>
            <a:lstStyle/>
            <a:p>
              <a:pPr algn="ctr">
                <a:lnSpc>
                  <a:spcPct val="114000"/>
                </a:lnSpc>
              </a:pPr>
              <a:r>
                <a:rPr lang="en-ZA" sz="2000" u="none" strike="noStrike" dirty="0">
                  <a:effectLst/>
                  <a:latin typeface="Twinkl" panose="02000000000000000000" pitchFamily="2" charset="0"/>
                  <a:ea typeface="Roboto" panose="02000000000000000000" pitchFamily="2" charset="0"/>
                </a:rPr>
                <a:t>828m</a:t>
              </a:r>
            </a:p>
          </p:txBody>
        </p:sp>
      </p:grpSp>
      <p:sp>
        <p:nvSpPr>
          <p:cNvPr id="30" name="Text">
            <a:extLst>
              <a:ext uri="{FF2B5EF4-FFF2-40B4-BE49-F238E27FC236}">
                <a16:creationId xmlns:a16="http://schemas.microsoft.com/office/drawing/2014/main" id="{8199E39B-1E67-4841-ABC0-F6FD2B546ED6}"/>
              </a:ext>
            </a:extLst>
          </p:cNvPr>
          <p:cNvSpPr/>
          <p:nvPr/>
        </p:nvSpPr>
        <p:spPr>
          <a:xfrm>
            <a:off x="1468579" y="5829531"/>
            <a:ext cx="6206842"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Burj Khalifa is </a:t>
            </a:r>
            <a:r>
              <a:rPr lang="en-ZA" sz="2000" b="1" i="0" u="none" strike="noStrike" dirty="0">
                <a:solidFill>
                  <a:srgbClr val="4DB2F2"/>
                </a:solidFill>
                <a:effectLst/>
                <a:latin typeface="Twinkl" panose="02000000000000000000" pitchFamily="2" charset="0"/>
                <a:ea typeface="Roboto" panose="02000000000000000000" pitchFamily="2" charset="0"/>
              </a:rPr>
              <a:t>the tallest </a:t>
            </a:r>
            <a:r>
              <a:rPr lang="en-ZA" sz="2000" i="0" u="none" strike="noStrike" dirty="0">
                <a:effectLst/>
                <a:latin typeface="Twinkl" panose="02000000000000000000" pitchFamily="2" charset="0"/>
                <a:ea typeface="Roboto" panose="02000000000000000000" pitchFamily="2" charset="0"/>
              </a:rPr>
              <a:t>building in the world.</a:t>
            </a:r>
          </a:p>
        </p:txBody>
      </p:sp>
      <p:grpSp>
        <p:nvGrpSpPr>
          <p:cNvPr id="31" name="Group 30">
            <a:extLst>
              <a:ext uri="{FF2B5EF4-FFF2-40B4-BE49-F238E27FC236}">
                <a16:creationId xmlns:a16="http://schemas.microsoft.com/office/drawing/2014/main" id="{71A84C20-78B4-D435-B760-3DB8E7976908}"/>
              </a:ext>
            </a:extLst>
          </p:cNvPr>
          <p:cNvGrpSpPr/>
          <p:nvPr/>
        </p:nvGrpSpPr>
        <p:grpSpPr>
          <a:xfrm>
            <a:off x="3379000" y="2437351"/>
            <a:ext cx="2154495" cy="3157327"/>
            <a:chOff x="3379000" y="2437351"/>
            <a:chExt cx="2154495" cy="3157327"/>
          </a:xfrm>
        </p:grpSpPr>
        <p:cxnSp>
          <p:nvCxnSpPr>
            <p:cNvPr id="20" name="Straight Connector 19">
              <a:extLst>
                <a:ext uri="{FF2B5EF4-FFF2-40B4-BE49-F238E27FC236}">
                  <a16:creationId xmlns:a16="http://schemas.microsoft.com/office/drawing/2014/main" id="{1AEFA78C-A201-F7DD-8571-1B47729CED4C}"/>
                </a:ext>
              </a:extLst>
            </p:cNvPr>
            <p:cNvCxnSpPr>
              <a:cxnSpLocks/>
            </p:cNvCxnSpPr>
            <p:nvPr/>
          </p:nvCxnSpPr>
          <p:spPr>
            <a:xfrm flipV="1">
              <a:off x="3777398" y="2441587"/>
              <a:ext cx="0" cy="3139743"/>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505EE1-88BE-8D59-AFA1-EA2F47072730}"/>
                </a:ext>
              </a:extLst>
            </p:cNvPr>
            <p:cNvCxnSpPr>
              <a:cxnSpLocks/>
            </p:cNvCxnSpPr>
            <p:nvPr/>
          </p:nvCxnSpPr>
          <p:spPr>
            <a:xfrm flipH="1">
              <a:off x="3556995" y="2441587"/>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A20A2A5-5E85-77AB-C8F4-A7FC67142E3A}"/>
                </a:ext>
              </a:extLst>
            </p:cNvPr>
            <p:cNvCxnSpPr>
              <a:cxnSpLocks/>
            </p:cNvCxnSpPr>
            <p:nvPr/>
          </p:nvCxnSpPr>
          <p:spPr>
            <a:xfrm flipH="1">
              <a:off x="3556995" y="5590122"/>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7" name="Text">
              <a:extLst>
                <a:ext uri="{FF2B5EF4-FFF2-40B4-BE49-F238E27FC236}">
                  <a16:creationId xmlns:a16="http://schemas.microsoft.com/office/drawing/2014/main" id="{D178DC49-A6DC-7742-9894-D84440B77B40}"/>
                </a:ext>
              </a:extLst>
            </p:cNvPr>
            <p:cNvSpPr/>
            <p:nvPr/>
          </p:nvSpPr>
          <p:spPr>
            <a:xfrm rot="16200000">
              <a:off x="3113075" y="3841924"/>
              <a:ext cx="870917" cy="339067"/>
            </a:xfrm>
            <a:prstGeom prst="rect">
              <a:avLst/>
            </a:prstGeom>
            <a:ln>
              <a:noFill/>
            </a:ln>
          </p:spPr>
          <p:txBody>
            <a:bodyPr wrap="square" lIns="0" tIns="0" rIns="0" bIns="0">
              <a:spAutoFit/>
            </a:bodyPr>
            <a:lstStyle/>
            <a:p>
              <a:pPr algn="ctr">
                <a:lnSpc>
                  <a:spcPct val="114000"/>
                </a:lnSpc>
              </a:pPr>
              <a:r>
                <a:rPr lang="en-ZA" sz="2000" u="none" strike="noStrike" dirty="0">
                  <a:effectLst/>
                  <a:latin typeface="Twinkl" panose="02000000000000000000" pitchFamily="2" charset="0"/>
                  <a:ea typeface="Roboto" panose="02000000000000000000" pitchFamily="2" charset="0"/>
                </a:rPr>
                <a:t>468m</a:t>
              </a:r>
            </a:p>
          </p:txBody>
        </p:sp>
        <p:pic>
          <p:nvPicPr>
            <p:cNvPr id="2" name="Picture 1" descr="A tall tower with a round structure&#10;&#10;Description automatically generated">
              <a:extLst>
                <a:ext uri="{FF2B5EF4-FFF2-40B4-BE49-F238E27FC236}">
                  <a16:creationId xmlns:a16="http://schemas.microsoft.com/office/drawing/2014/main" id="{400786CF-6540-184C-3332-49F7924E0A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43" r="20811"/>
            <a:stretch/>
          </p:blipFill>
          <p:spPr>
            <a:xfrm>
              <a:off x="4156047" y="2437351"/>
              <a:ext cx="1377448" cy="3157327"/>
            </a:xfrm>
            <a:prstGeom prst="rect">
              <a:avLst/>
            </a:prstGeom>
            <a:ln w="38100">
              <a:solidFill>
                <a:srgbClr val="F69B40"/>
              </a:solidFill>
            </a:ln>
          </p:spPr>
        </p:pic>
      </p:grpSp>
      <p:grpSp>
        <p:nvGrpSpPr>
          <p:cNvPr id="32" name="Group 31">
            <a:extLst>
              <a:ext uri="{FF2B5EF4-FFF2-40B4-BE49-F238E27FC236}">
                <a16:creationId xmlns:a16="http://schemas.microsoft.com/office/drawing/2014/main" id="{CD92F517-E652-E4E3-2E83-B391D02EA1CE}"/>
              </a:ext>
            </a:extLst>
          </p:cNvPr>
          <p:cNvGrpSpPr/>
          <p:nvPr/>
        </p:nvGrpSpPr>
        <p:grpSpPr>
          <a:xfrm>
            <a:off x="6062635" y="2437351"/>
            <a:ext cx="2154495" cy="3157327"/>
            <a:chOff x="6062635" y="2437351"/>
            <a:chExt cx="2154495" cy="3157327"/>
          </a:xfrm>
        </p:grpSpPr>
        <p:cxnSp>
          <p:nvCxnSpPr>
            <p:cNvPr id="13" name="Straight Connector 12">
              <a:extLst>
                <a:ext uri="{FF2B5EF4-FFF2-40B4-BE49-F238E27FC236}">
                  <a16:creationId xmlns:a16="http://schemas.microsoft.com/office/drawing/2014/main" id="{D509B8D5-5C5A-2CB9-435D-42155858AC41}"/>
                </a:ext>
              </a:extLst>
            </p:cNvPr>
            <p:cNvCxnSpPr>
              <a:cxnSpLocks/>
            </p:cNvCxnSpPr>
            <p:nvPr/>
          </p:nvCxnSpPr>
          <p:spPr>
            <a:xfrm flipV="1">
              <a:off x="6461033" y="2441587"/>
              <a:ext cx="0" cy="3139743"/>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84AC3C-E944-8827-84BA-5C4C34595B18}"/>
                </a:ext>
              </a:extLst>
            </p:cNvPr>
            <p:cNvCxnSpPr>
              <a:cxnSpLocks/>
            </p:cNvCxnSpPr>
            <p:nvPr/>
          </p:nvCxnSpPr>
          <p:spPr>
            <a:xfrm flipH="1">
              <a:off x="6240630" y="2441587"/>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A57FC3-F19D-5FBF-4A6F-2B75672CE366}"/>
                </a:ext>
              </a:extLst>
            </p:cNvPr>
            <p:cNvCxnSpPr>
              <a:cxnSpLocks/>
            </p:cNvCxnSpPr>
            <p:nvPr/>
          </p:nvCxnSpPr>
          <p:spPr>
            <a:xfrm flipH="1">
              <a:off x="6240630" y="5590122"/>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17" name="Text">
              <a:extLst>
                <a:ext uri="{FF2B5EF4-FFF2-40B4-BE49-F238E27FC236}">
                  <a16:creationId xmlns:a16="http://schemas.microsoft.com/office/drawing/2014/main" id="{4779C1B1-1CB7-C780-D7FD-1904D5950E92}"/>
                </a:ext>
              </a:extLst>
            </p:cNvPr>
            <p:cNvSpPr/>
            <p:nvPr/>
          </p:nvSpPr>
          <p:spPr>
            <a:xfrm rot="16200000">
              <a:off x="5796710" y="3841924"/>
              <a:ext cx="870917" cy="339067"/>
            </a:xfrm>
            <a:prstGeom prst="rect">
              <a:avLst/>
            </a:prstGeom>
            <a:ln>
              <a:noFill/>
            </a:ln>
          </p:spPr>
          <p:txBody>
            <a:bodyPr wrap="square" lIns="0" tIns="0" rIns="0" bIns="0">
              <a:spAutoFit/>
            </a:bodyPr>
            <a:lstStyle/>
            <a:p>
              <a:pPr algn="ctr">
                <a:lnSpc>
                  <a:spcPct val="114000"/>
                </a:lnSpc>
              </a:pPr>
              <a:r>
                <a:rPr lang="en-ZA" sz="2000" u="none" strike="noStrike" dirty="0">
                  <a:effectLst/>
                  <a:latin typeface="Twinkl" panose="02000000000000000000" pitchFamily="2" charset="0"/>
                  <a:ea typeface="Roboto" panose="02000000000000000000" pitchFamily="2" charset="0"/>
                </a:rPr>
                <a:t>492m</a:t>
              </a:r>
            </a:p>
          </p:txBody>
        </p:sp>
        <p:pic>
          <p:nvPicPr>
            <p:cNvPr id="24" name="Picture 23">
              <a:extLst>
                <a:ext uri="{FF2B5EF4-FFF2-40B4-BE49-F238E27FC236}">
                  <a16:creationId xmlns:a16="http://schemas.microsoft.com/office/drawing/2014/main" id="{77723A5C-EF7B-3485-7BCE-F2A3ED431BE1}"/>
                </a:ext>
              </a:extLst>
            </p:cNvPr>
            <p:cNvPicPr>
              <a:picLocks noChangeAspect="1"/>
            </p:cNvPicPr>
            <p:nvPr/>
          </p:nvPicPr>
          <p:blipFill>
            <a:blip r:embed="rId4" cstate="print">
              <a:extLst>
                <a:ext uri="{28A0092B-C50C-407E-A947-70E740481C1C}">
                  <a14:useLocalDpi xmlns:a14="http://schemas.microsoft.com/office/drawing/2010/main" val="0"/>
                </a:ext>
              </a:extLst>
            </a:blip>
            <a:srcRect l="17280" r="17280"/>
            <a:stretch/>
          </p:blipFill>
          <p:spPr>
            <a:xfrm>
              <a:off x="6839682" y="2437351"/>
              <a:ext cx="1377448" cy="3157327"/>
            </a:xfrm>
            <a:prstGeom prst="rect">
              <a:avLst/>
            </a:prstGeom>
            <a:ln w="38100">
              <a:solidFill>
                <a:srgbClr val="F69B40"/>
              </a:solidFill>
            </a:ln>
          </p:spPr>
        </p:pic>
      </p:grpSp>
      <p:sp>
        <p:nvSpPr>
          <p:cNvPr id="25" name="Text">
            <a:extLst>
              <a:ext uri="{FF2B5EF4-FFF2-40B4-BE49-F238E27FC236}">
                <a16:creationId xmlns:a16="http://schemas.microsoft.com/office/drawing/2014/main" id="{682DA3A2-4CDC-B99B-54A9-461AEB962983}"/>
              </a:ext>
            </a:extLst>
          </p:cNvPr>
          <p:cNvSpPr/>
          <p:nvPr/>
        </p:nvSpPr>
        <p:spPr>
          <a:xfrm>
            <a:off x="5993978" y="1754286"/>
            <a:ext cx="2551616" cy="532646"/>
          </a:xfrm>
          <a:prstGeom prst="rect">
            <a:avLst/>
          </a:prstGeom>
          <a:ln>
            <a:noFill/>
          </a:ln>
        </p:spPr>
        <p:txBody>
          <a:bodyPr wrap="square" lIns="0" tIns="0" rIns="0" bIns="0">
            <a:spAutoFit/>
          </a:bodyPr>
          <a:lstStyle/>
          <a:p>
            <a:pPr algn="ctr">
              <a:lnSpc>
                <a:spcPct val="90000"/>
              </a:lnSpc>
            </a:pPr>
            <a:r>
              <a:rPr lang="en-ZA" sz="1900" i="0" u="none" strike="noStrike" dirty="0">
                <a:effectLst/>
                <a:latin typeface="Twinkl" panose="02000000000000000000" pitchFamily="2" charset="0"/>
                <a:ea typeface="Roboto" panose="02000000000000000000" pitchFamily="2" charset="0"/>
              </a:rPr>
              <a:t>Shanghai World Finance Tower</a:t>
            </a:r>
          </a:p>
        </p:txBody>
      </p:sp>
    </p:spTree>
    <p:extLst>
      <p:ext uri="{BB962C8B-B14F-4D97-AF65-F5344CB8AC3E}">
        <p14:creationId xmlns:p14="http://schemas.microsoft.com/office/powerpoint/2010/main" val="9466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25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25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P spid="30"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34023"/>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8" name="Text">
            <a:extLst>
              <a:ext uri="{FF2B5EF4-FFF2-40B4-BE49-F238E27FC236}">
                <a16:creationId xmlns:a16="http://schemas.microsoft.com/office/drawing/2014/main" id="{8526DDCA-8746-26BB-A2B4-3DF594F59EFD}"/>
              </a:ext>
            </a:extLst>
          </p:cNvPr>
          <p:cNvSpPr/>
          <p:nvPr/>
        </p:nvSpPr>
        <p:spPr>
          <a:xfrm>
            <a:off x="4636619" y="1792069"/>
            <a:ext cx="3314222"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Monkey</a:t>
            </a:r>
          </a:p>
        </p:txBody>
      </p:sp>
      <p:sp>
        <p:nvSpPr>
          <p:cNvPr id="12" name="Text">
            <a:extLst>
              <a:ext uri="{FF2B5EF4-FFF2-40B4-BE49-F238E27FC236}">
                <a16:creationId xmlns:a16="http://schemas.microsoft.com/office/drawing/2014/main" id="{D8114191-1AF5-FE3B-854A-89C56CA37AD1}"/>
              </a:ext>
            </a:extLst>
          </p:cNvPr>
          <p:cNvSpPr/>
          <p:nvPr/>
        </p:nvSpPr>
        <p:spPr>
          <a:xfrm>
            <a:off x="1820535" y="1792069"/>
            <a:ext cx="2059468"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Sloth</a:t>
            </a:r>
          </a:p>
        </p:txBody>
      </p:sp>
      <p:pic>
        <p:nvPicPr>
          <p:cNvPr id="3" name="Picture 2">
            <a:extLst>
              <a:ext uri="{FF2B5EF4-FFF2-40B4-BE49-F238E27FC236}">
                <a16:creationId xmlns:a16="http://schemas.microsoft.com/office/drawing/2014/main" id="{723ED6F2-02EC-57BE-8CF4-3CA48F2FD2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10" t="4059" r="1410" b="24734"/>
          <a:stretch/>
        </p:blipFill>
        <p:spPr>
          <a:xfrm>
            <a:off x="1638493" y="2345002"/>
            <a:ext cx="2423554" cy="3157064"/>
          </a:xfrm>
          <a:prstGeom prst="rect">
            <a:avLst/>
          </a:prstGeom>
          <a:ln w="38100">
            <a:solidFill>
              <a:srgbClr val="4DB2F2"/>
            </a:solidFill>
          </a:ln>
        </p:spPr>
      </p:pic>
      <p:sp>
        <p:nvSpPr>
          <p:cNvPr id="30" name="Text">
            <a:extLst>
              <a:ext uri="{FF2B5EF4-FFF2-40B4-BE49-F238E27FC236}">
                <a16:creationId xmlns:a16="http://schemas.microsoft.com/office/drawing/2014/main" id="{8199E39B-1E67-4841-ABC0-F6FD2B546ED6}"/>
              </a:ext>
            </a:extLst>
          </p:cNvPr>
          <p:cNvSpPr/>
          <p:nvPr/>
        </p:nvSpPr>
        <p:spPr>
          <a:xfrm>
            <a:off x="1468579" y="5765755"/>
            <a:ext cx="6206842"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A monkey is </a:t>
            </a:r>
            <a:r>
              <a:rPr lang="en-ZA" sz="2000" b="1" i="0" u="none" strike="noStrike" dirty="0">
                <a:solidFill>
                  <a:srgbClr val="F69B40"/>
                </a:solidFill>
                <a:effectLst/>
                <a:latin typeface="Twinkl" panose="02000000000000000000" pitchFamily="2" charset="0"/>
                <a:ea typeface="Roboto" panose="02000000000000000000" pitchFamily="2" charset="0"/>
              </a:rPr>
              <a:t>faster than </a:t>
            </a:r>
            <a:r>
              <a:rPr lang="en-ZA" sz="2000" i="0" u="none" strike="noStrike" dirty="0">
                <a:effectLst/>
                <a:latin typeface="Twinkl" panose="02000000000000000000" pitchFamily="2" charset="0"/>
                <a:ea typeface="Roboto" panose="02000000000000000000" pitchFamily="2" charset="0"/>
              </a:rPr>
              <a:t>a sloth.</a:t>
            </a:r>
          </a:p>
        </p:txBody>
      </p:sp>
      <p:sp>
        <p:nvSpPr>
          <p:cNvPr id="7" name="Title">
            <a:extLst>
              <a:ext uri="{FF2B5EF4-FFF2-40B4-BE49-F238E27FC236}">
                <a16:creationId xmlns:a16="http://schemas.microsoft.com/office/drawing/2014/main" id="{B9857690-A9C2-12FF-487C-0C282FC44977}"/>
              </a:ext>
            </a:extLst>
          </p:cNvPr>
          <p:cNvSpPr>
            <a:spLocks noGrp="1"/>
          </p:cNvSpPr>
          <p:nvPr>
            <p:ph type="title"/>
          </p:nvPr>
        </p:nvSpPr>
        <p:spPr>
          <a:xfrm>
            <a:off x="457198" y="613341"/>
            <a:ext cx="8220075" cy="994306"/>
          </a:xfrm>
        </p:spPr>
        <p:txBody>
          <a:bodyPr/>
          <a:lstStyle/>
          <a:p>
            <a:r>
              <a:rPr lang="en-ZA" sz="4400" dirty="0">
                <a:solidFill>
                  <a:schemeClr val="tx1">
                    <a:lumMod val="90000"/>
                    <a:lumOff val="10000"/>
                  </a:schemeClr>
                </a:solidFill>
              </a:rPr>
              <a:t>Which animal is faster?</a:t>
            </a:r>
          </a:p>
        </p:txBody>
      </p:sp>
      <p:pic>
        <p:nvPicPr>
          <p:cNvPr id="8" name="Picture 7">
            <a:extLst>
              <a:ext uri="{FF2B5EF4-FFF2-40B4-BE49-F238E27FC236}">
                <a16:creationId xmlns:a16="http://schemas.microsoft.com/office/drawing/2014/main" id="{6058F85B-76D1-F8F6-05CA-5729104848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138"/>
          <a:stretch/>
        </p:blipFill>
        <p:spPr>
          <a:xfrm>
            <a:off x="5081953" y="2345002"/>
            <a:ext cx="2423554" cy="3157064"/>
          </a:xfrm>
          <a:prstGeom prst="rect">
            <a:avLst/>
          </a:prstGeom>
          <a:ln w="38100">
            <a:solidFill>
              <a:srgbClr val="4DB2F2"/>
            </a:solidFill>
          </a:ln>
        </p:spPr>
      </p:pic>
    </p:spTree>
    <p:extLst>
      <p:ext uri="{BB962C8B-B14F-4D97-AF65-F5344CB8AC3E}">
        <p14:creationId xmlns:p14="http://schemas.microsoft.com/office/powerpoint/2010/main" val="29181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2"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979747" y="1669193"/>
            <a:ext cx="71845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12" name="Text">
            <a:extLst>
              <a:ext uri="{FF2B5EF4-FFF2-40B4-BE49-F238E27FC236}">
                <a16:creationId xmlns:a16="http://schemas.microsoft.com/office/drawing/2014/main" id="{D8114191-1AF5-FE3B-854A-89C56CA37AD1}"/>
              </a:ext>
            </a:extLst>
          </p:cNvPr>
          <p:cNvSpPr/>
          <p:nvPr/>
        </p:nvSpPr>
        <p:spPr>
          <a:xfrm>
            <a:off x="1095435" y="1809653"/>
            <a:ext cx="2059468"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Sloth</a:t>
            </a:r>
          </a:p>
        </p:txBody>
      </p:sp>
      <p:sp>
        <p:nvSpPr>
          <p:cNvPr id="28" name="Text">
            <a:extLst>
              <a:ext uri="{FF2B5EF4-FFF2-40B4-BE49-F238E27FC236}">
                <a16:creationId xmlns:a16="http://schemas.microsoft.com/office/drawing/2014/main" id="{8526DDCA-8746-26BB-A2B4-3DF594F59EFD}"/>
              </a:ext>
            </a:extLst>
          </p:cNvPr>
          <p:cNvSpPr/>
          <p:nvPr/>
        </p:nvSpPr>
        <p:spPr>
          <a:xfrm>
            <a:off x="3539757" y="1809653"/>
            <a:ext cx="2054956"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Monkey</a:t>
            </a:r>
          </a:p>
        </p:txBody>
      </p:sp>
      <p:pic>
        <p:nvPicPr>
          <p:cNvPr id="3" name="Picture 2">
            <a:extLst>
              <a:ext uri="{FF2B5EF4-FFF2-40B4-BE49-F238E27FC236}">
                <a16:creationId xmlns:a16="http://schemas.microsoft.com/office/drawing/2014/main" id="{723ED6F2-02EC-57BE-8CF4-3CA48F2FD2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91" t="4059" r="10285" b="24734"/>
          <a:stretch/>
        </p:blipFill>
        <p:spPr>
          <a:xfrm>
            <a:off x="1143528" y="2345002"/>
            <a:ext cx="1963283" cy="3157064"/>
          </a:xfrm>
          <a:prstGeom prst="rect">
            <a:avLst/>
          </a:prstGeom>
          <a:ln w="38100">
            <a:solidFill>
              <a:srgbClr val="4DB2F2"/>
            </a:solidFill>
          </a:ln>
        </p:spPr>
      </p:pic>
      <p:sp>
        <p:nvSpPr>
          <p:cNvPr id="30" name="Text">
            <a:extLst>
              <a:ext uri="{FF2B5EF4-FFF2-40B4-BE49-F238E27FC236}">
                <a16:creationId xmlns:a16="http://schemas.microsoft.com/office/drawing/2014/main" id="{8199E39B-1E67-4841-ABC0-F6FD2B546ED6}"/>
              </a:ext>
            </a:extLst>
          </p:cNvPr>
          <p:cNvSpPr/>
          <p:nvPr/>
        </p:nvSpPr>
        <p:spPr>
          <a:xfrm>
            <a:off x="1468579" y="5765755"/>
            <a:ext cx="6206842"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Cheetahs are </a:t>
            </a:r>
            <a:r>
              <a:rPr lang="en-ZA" sz="2000" b="1" i="0" u="none" strike="noStrike" dirty="0">
                <a:solidFill>
                  <a:srgbClr val="F69B40"/>
                </a:solidFill>
                <a:effectLst/>
                <a:latin typeface="Twinkl" panose="02000000000000000000" pitchFamily="2" charset="0"/>
                <a:ea typeface="Roboto" panose="02000000000000000000" pitchFamily="2" charset="0"/>
              </a:rPr>
              <a:t>the fastest </a:t>
            </a:r>
            <a:r>
              <a:rPr lang="en-ZA" sz="2000" i="0" u="none" strike="noStrike" dirty="0">
                <a:effectLst/>
                <a:latin typeface="Twinkl" panose="02000000000000000000" pitchFamily="2" charset="0"/>
                <a:ea typeface="Roboto" panose="02000000000000000000" pitchFamily="2" charset="0"/>
              </a:rPr>
              <a:t>animals in the world.</a:t>
            </a:r>
          </a:p>
        </p:txBody>
      </p:sp>
      <p:sp>
        <p:nvSpPr>
          <p:cNvPr id="5" name="Title">
            <a:extLst>
              <a:ext uri="{FF2B5EF4-FFF2-40B4-BE49-F238E27FC236}">
                <a16:creationId xmlns:a16="http://schemas.microsoft.com/office/drawing/2014/main" id="{1821B109-4A86-78F3-2B8F-5B491B0393B8}"/>
              </a:ext>
            </a:extLst>
          </p:cNvPr>
          <p:cNvSpPr>
            <a:spLocks noGrp="1"/>
          </p:cNvSpPr>
          <p:nvPr>
            <p:ph type="title"/>
          </p:nvPr>
        </p:nvSpPr>
        <p:spPr>
          <a:xfrm>
            <a:off x="1628965" y="604549"/>
            <a:ext cx="5876542" cy="994306"/>
          </a:xfrm>
        </p:spPr>
        <p:txBody>
          <a:bodyPr/>
          <a:lstStyle/>
          <a:p>
            <a:pPr algn="ctr"/>
            <a:r>
              <a:rPr lang="en-ZA" sz="3200" dirty="0">
                <a:solidFill>
                  <a:schemeClr val="tx1">
                    <a:lumMod val="90000"/>
                    <a:lumOff val="10000"/>
                  </a:schemeClr>
                </a:solidFill>
              </a:rPr>
              <a:t>Which animal is the fastest in the world?</a:t>
            </a:r>
          </a:p>
        </p:txBody>
      </p:sp>
      <p:sp>
        <p:nvSpPr>
          <p:cNvPr id="9" name="Text">
            <a:extLst>
              <a:ext uri="{FF2B5EF4-FFF2-40B4-BE49-F238E27FC236}">
                <a16:creationId xmlns:a16="http://schemas.microsoft.com/office/drawing/2014/main" id="{DC43E69F-12A8-C509-BEA7-6456F883A324}"/>
              </a:ext>
            </a:extLst>
          </p:cNvPr>
          <p:cNvSpPr/>
          <p:nvPr/>
        </p:nvSpPr>
        <p:spPr>
          <a:xfrm>
            <a:off x="5970037" y="1809653"/>
            <a:ext cx="2078528"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Cheetahs</a:t>
            </a:r>
          </a:p>
        </p:txBody>
      </p:sp>
      <p:pic>
        <p:nvPicPr>
          <p:cNvPr id="11" name="Picture 10">
            <a:extLst>
              <a:ext uri="{FF2B5EF4-FFF2-40B4-BE49-F238E27FC236}">
                <a16:creationId xmlns:a16="http://schemas.microsoft.com/office/drawing/2014/main" id="{A1E7F930-543B-7FCF-F4AC-BF8EB98F19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42" t="10217" r="1952" b="137"/>
          <a:stretch/>
        </p:blipFill>
        <p:spPr>
          <a:xfrm>
            <a:off x="3585594" y="2345002"/>
            <a:ext cx="1963283" cy="3157064"/>
          </a:xfrm>
          <a:prstGeom prst="rect">
            <a:avLst/>
          </a:prstGeom>
          <a:ln w="38100">
            <a:solidFill>
              <a:srgbClr val="4DB2F2"/>
            </a:solidFill>
          </a:ln>
        </p:spPr>
      </p:pic>
      <p:pic>
        <p:nvPicPr>
          <p:cNvPr id="13" name="Picture 12">
            <a:extLst>
              <a:ext uri="{FF2B5EF4-FFF2-40B4-BE49-F238E27FC236}">
                <a16:creationId xmlns:a16="http://schemas.microsoft.com/office/drawing/2014/main" id="{B5650342-097A-AFB9-ECFC-81B9D21883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790" t="15211" r="44215"/>
          <a:stretch/>
        </p:blipFill>
        <p:spPr>
          <a:xfrm>
            <a:off x="6027660" y="2345002"/>
            <a:ext cx="1963283" cy="3157064"/>
          </a:xfrm>
          <a:prstGeom prst="rect">
            <a:avLst/>
          </a:prstGeom>
          <a:ln w="38100">
            <a:solidFill>
              <a:srgbClr val="4DB2F2"/>
            </a:solidFill>
          </a:ln>
        </p:spPr>
      </p:pic>
    </p:spTree>
    <p:extLst>
      <p:ext uri="{BB962C8B-B14F-4D97-AF65-F5344CB8AC3E}">
        <p14:creationId xmlns:p14="http://schemas.microsoft.com/office/powerpoint/2010/main" val="114704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25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P spid="30"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34023"/>
            <a:ext cx="6561444"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sp>
        <p:nvSpPr>
          <p:cNvPr id="12" name="Text">
            <a:extLst>
              <a:ext uri="{FF2B5EF4-FFF2-40B4-BE49-F238E27FC236}">
                <a16:creationId xmlns:a16="http://schemas.microsoft.com/office/drawing/2014/main" id="{D8114191-1AF5-FE3B-854A-89C56CA37AD1}"/>
              </a:ext>
            </a:extLst>
          </p:cNvPr>
          <p:cNvSpPr/>
          <p:nvPr/>
        </p:nvSpPr>
        <p:spPr>
          <a:xfrm>
            <a:off x="1820535" y="1792069"/>
            <a:ext cx="2059468"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T-shirt </a:t>
            </a:r>
            <a:r>
              <a:rPr lang="en-ZA" sz="2200" b="1" i="0" u="none" strike="noStrike" dirty="0">
                <a:solidFill>
                  <a:srgbClr val="51C816"/>
                </a:solidFill>
                <a:effectLst/>
                <a:latin typeface="Twinkl" panose="02000000000000000000" pitchFamily="2" charset="0"/>
                <a:ea typeface="Roboto" panose="02000000000000000000" pitchFamily="2" charset="0"/>
              </a:rPr>
              <a:t>$12</a:t>
            </a:r>
          </a:p>
        </p:txBody>
      </p:sp>
      <p:sp>
        <p:nvSpPr>
          <p:cNvPr id="28" name="Text">
            <a:extLst>
              <a:ext uri="{FF2B5EF4-FFF2-40B4-BE49-F238E27FC236}">
                <a16:creationId xmlns:a16="http://schemas.microsoft.com/office/drawing/2014/main" id="{8526DDCA-8746-26BB-A2B4-3DF594F59EFD}"/>
              </a:ext>
            </a:extLst>
          </p:cNvPr>
          <p:cNvSpPr/>
          <p:nvPr/>
        </p:nvSpPr>
        <p:spPr>
          <a:xfrm>
            <a:off x="4636619" y="1792069"/>
            <a:ext cx="3314222"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Leather jacket </a:t>
            </a:r>
            <a:r>
              <a:rPr lang="en-ZA" sz="2200" b="1" i="0" u="none" strike="noStrike" dirty="0">
                <a:solidFill>
                  <a:srgbClr val="51C816"/>
                </a:solidFill>
                <a:effectLst/>
                <a:latin typeface="Twinkl" panose="02000000000000000000" pitchFamily="2" charset="0"/>
                <a:ea typeface="Roboto" panose="02000000000000000000" pitchFamily="2" charset="0"/>
              </a:rPr>
              <a:t>$120</a:t>
            </a:r>
          </a:p>
        </p:txBody>
      </p:sp>
      <p:pic>
        <p:nvPicPr>
          <p:cNvPr id="3" name="Picture 2">
            <a:extLst>
              <a:ext uri="{FF2B5EF4-FFF2-40B4-BE49-F238E27FC236}">
                <a16:creationId xmlns:a16="http://schemas.microsoft.com/office/drawing/2014/main" id="{723ED6F2-02EC-57BE-8CF4-3CA48F2FD2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437" t="12998" r="1329" b="6082"/>
          <a:stretch/>
        </p:blipFill>
        <p:spPr>
          <a:xfrm>
            <a:off x="1638493" y="2345002"/>
            <a:ext cx="2423554" cy="3157064"/>
          </a:xfrm>
          <a:prstGeom prst="rect">
            <a:avLst/>
          </a:prstGeom>
          <a:ln w="38100">
            <a:solidFill>
              <a:srgbClr val="F69B40"/>
            </a:solidFill>
          </a:ln>
        </p:spPr>
      </p:pic>
      <p:sp>
        <p:nvSpPr>
          <p:cNvPr id="30" name="Text">
            <a:extLst>
              <a:ext uri="{FF2B5EF4-FFF2-40B4-BE49-F238E27FC236}">
                <a16:creationId xmlns:a16="http://schemas.microsoft.com/office/drawing/2014/main" id="{8199E39B-1E67-4841-ABC0-F6FD2B546ED6}"/>
              </a:ext>
            </a:extLst>
          </p:cNvPr>
          <p:cNvSpPr/>
          <p:nvPr/>
        </p:nvSpPr>
        <p:spPr>
          <a:xfrm>
            <a:off x="1468579" y="5765755"/>
            <a:ext cx="6206842"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The leather jacket is </a:t>
            </a:r>
            <a:r>
              <a:rPr lang="en-ZA" sz="2000" b="1" i="0" u="none" strike="noStrike" dirty="0">
                <a:solidFill>
                  <a:srgbClr val="4DB2F2"/>
                </a:solidFill>
                <a:effectLst/>
                <a:latin typeface="Twinkl" panose="02000000000000000000" pitchFamily="2" charset="0"/>
                <a:ea typeface="Roboto" panose="02000000000000000000" pitchFamily="2" charset="0"/>
              </a:rPr>
              <a:t>more expensive than </a:t>
            </a:r>
            <a:r>
              <a:rPr lang="en-ZA" sz="2000" i="0" u="none" strike="noStrike" dirty="0">
                <a:effectLst/>
                <a:latin typeface="Twinkl" panose="02000000000000000000" pitchFamily="2" charset="0"/>
                <a:ea typeface="Roboto" panose="02000000000000000000" pitchFamily="2" charset="0"/>
              </a:rPr>
              <a:t>the t-shirt.</a:t>
            </a:r>
          </a:p>
        </p:txBody>
      </p:sp>
      <p:pic>
        <p:nvPicPr>
          <p:cNvPr id="8" name="Picture 7">
            <a:extLst>
              <a:ext uri="{FF2B5EF4-FFF2-40B4-BE49-F238E27FC236}">
                <a16:creationId xmlns:a16="http://schemas.microsoft.com/office/drawing/2014/main" id="{6058F85B-76D1-F8F6-05CA-5729104848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718"/>
          <a:stretch/>
        </p:blipFill>
        <p:spPr>
          <a:xfrm>
            <a:off x="5081953" y="2345002"/>
            <a:ext cx="2423554" cy="3157064"/>
          </a:xfrm>
          <a:prstGeom prst="rect">
            <a:avLst/>
          </a:prstGeom>
          <a:ln w="38100">
            <a:solidFill>
              <a:srgbClr val="F69B40"/>
            </a:solidFill>
          </a:ln>
        </p:spPr>
      </p:pic>
      <p:sp>
        <p:nvSpPr>
          <p:cNvPr id="5" name="Title">
            <a:extLst>
              <a:ext uri="{FF2B5EF4-FFF2-40B4-BE49-F238E27FC236}">
                <a16:creationId xmlns:a16="http://schemas.microsoft.com/office/drawing/2014/main" id="{AA78CA28-8377-A901-A7FE-B62C66B450DE}"/>
              </a:ext>
            </a:extLst>
          </p:cNvPr>
          <p:cNvSpPr>
            <a:spLocks noGrp="1"/>
          </p:cNvSpPr>
          <p:nvPr>
            <p:ph type="title"/>
          </p:nvPr>
        </p:nvSpPr>
        <p:spPr>
          <a:xfrm>
            <a:off x="457198" y="613341"/>
            <a:ext cx="8220075" cy="994306"/>
          </a:xfrm>
        </p:spPr>
        <p:txBody>
          <a:bodyPr/>
          <a:lstStyle/>
          <a:p>
            <a:pPr algn="ctr"/>
            <a:r>
              <a:rPr lang="en-ZA" sz="3300" dirty="0">
                <a:solidFill>
                  <a:schemeClr val="tx1">
                    <a:lumMod val="90000"/>
                    <a:lumOff val="10000"/>
                  </a:schemeClr>
                </a:solidFill>
              </a:rPr>
              <a:t>Which clothing item is more expensive?</a:t>
            </a:r>
          </a:p>
        </p:txBody>
      </p:sp>
    </p:spTree>
    <p:extLst>
      <p:ext uri="{BB962C8B-B14F-4D97-AF65-F5344CB8AC3E}">
        <p14:creationId xmlns:p14="http://schemas.microsoft.com/office/powerpoint/2010/main" val="222243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979747" y="1669193"/>
            <a:ext cx="7184507"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sp>
        <p:nvSpPr>
          <p:cNvPr id="12" name="Text">
            <a:extLst>
              <a:ext uri="{FF2B5EF4-FFF2-40B4-BE49-F238E27FC236}">
                <a16:creationId xmlns:a16="http://schemas.microsoft.com/office/drawing/2014/main" id="{D8114191-1AF5-FE3B-854A-89C56CA37AD1}"/>
              </a:ext>
            </a:extLst>
          </p:cNvPr>
          <p:cNvSpPr/>
          <p:nvPr/>
        </p:nvSpPr>
        <p:spPr>
          <a:xfrm>
            <a:off x="953369" y="1809653"/>
            <a:ext cx="2059468" cy="339067"/>
          </a:xfrm>
          <a:prstGeom prst="rect">
            <a:avLst/>
          </a:prstGeom>
          <a:ln>
            <a:noFill/>
          </a:ln>
        </p:spPr>
        <p:txBody>
          <a:bodyPr wrap="square" lIns="0" tIns="0" rIns="0" bIns="0">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ZA" sz="2000" b="0" i="0" u="none" strike="noStrike" kern="1200" cap="none" spc="0" normalizeH="0" baseline="0" noProof="0" dirty="0">
                <a:ln>
                  <a:noFill/>
                </a:ln>
                <a:solidFill>
                  <a:srgbClr val="1C1C1C"/>
                </a:solidFill>
                <a:effectLst/>
                <a:uLnTx/>
                <a:uFillTx/>
                <a:latin typeface="Twinkl" panose="02000000000000000000" pitchFamily="2" charset="0"/>
                <a:ea typeface="Roboto" panose="02000000000000000000" pitchFamily="2" charset="0"/>
                <a:cs typeface="+mn-cs"/>
              </a:rPr>
              <a:t>T-shirt </a:t>
            </a:r>
            <a:r>
              <a:rPr kumimoji="0" lang="en-ZA" sz="2000" b="1" i="0" u="none" strike="noStrike" kern="1200" cap="none" spc="0" normalizeH="0" baseline="0" noProof="0" dirty="0">
                <a:ln>
                  <a:noFill/>
                </a:ln>
                <a:solidFill>
                  <a:srgbClr val="51C816"/>
                </a:solidFill>
                <a:effectLst/>
                <a:uLnTx/>
                <a:uFillTx/>
                <a:latin typeface="Twinkl" panose="02000000000000000000" pitchFamily="2" charset="0"/>
                <a:ea typeface="Roboto" panose="02000000000000000000" pitchFamily="2" charset="0"/>
                <a:cs typeface="+mn-cs"/>
              </a:rPr>
              <a:t>$12</a:t>
            </a:r>
          </a:p>
        </p:txBody>
      </p:sp>
      <p:sp>
        <p:nvSpPr>
          <p:cNvPr id="28" name="Text">
            <a:extLst>
              <a:ext uri="{FF2B5EF4-FFF2-40B4-BE49-F238E27FC236}">
                <a16:creationId xmlns:a16="http://schemas.microsoft.com/office/drawing/2014/main" id="{8526DDCA-8746-26BB-A2B4-3DF594F59EFD}"/>
              </a:ext>
            </a:extLst>
          </p:cNvPr>
          <p:cNvSpPr/>
          <p:nvPr/>
        </p:nvSpPr>
        <p:spPr>
          <a:xfrm>
            <a:off x="3357925" y="1805792"/>
            <a:ext cx="2418622" cy="339067"/>
          </a:xfrm>
          <a:prstGeom prst="rect">
            <a:avLst/>
          </a:prstGeom>
          <a:ln>
            <a:noFill/>
          </a:ln>
        </p:spPr>
        <p:txBody>
          <a:bodyPr wrap="square" lIns="0" tIns="0" rIns="0" bIns="0">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ZA" sz="2000" b="0" i="0" u="none" strike="noStrike" kern="1200" cap="none" spc="0" normalizeH="0" baseline="0" noProof="0" dirty="0">
                <a:ln>
                  <a:noFill/>
                </a:ln>
                <a:solidFill>
                  <a:srgbClr val="1C1C1C"/>
                </a:solidFill>
                <a:effectLst/>
                <a:uLnTx/>
                <a:uFillTx/>
                <a:latin typeface="Twinkl" panose="02000000000000000000" pitchFamily="2" charset="0"/>
                <a:ea typeface="Roboto" panose="02000000000000000000" pitchFamily="2" charset="0"/>
                <a:cs typeface="+mn-cs"/>
              </a:rPr>
              <a:t>Leather jacket </a:t>
            </a:r>
            <a:r>
              <a:rPr kumimoji="0" lang="en-ZA" sz="2000" b="1" i="0" u="none" strike="noStrike" kern="1200" cap="none" spc="0" normalizeH="0" baseline="0" noProof="0" dirty="0">
                <a:ln>
                  <a:noFill/>
                </a:ln>
                <a:solidFill>
                  <a:srgbClr val="51C816"/>
                </a:solidFill>
                <a:effectLst/>
                <a:uLnTx/>
                <a:uFillTx/>
                <a:latin typeface="Twinkl" panose="02000000000000000000" pitchFamily="2" charset="0"/>
                <a:ea typeface="Roboto" panose="02000000000000000000" pitchFamily="2" charset="0"/>
                <a:cs typeface="+mn-cs"/>
              </a:rPr>
              <a:t>$120</a:t>
            </a:r>
          </a:p>
        </p:txBody>
      </p:sp>
      <p:pic>
        <p:nvPicPr>
          <p:cNvPr id="3" name="Picture 2">
            <a:extLst>
              <a:ext uri="{FF2B5EF4-FFF2-40B4-BE49-F238E27FC236}">
                <a16:creationId xmlns:a16="http://schemas.microsoft.com/office/drawing/2014/main" id="{723ED6F2-02EC-57BE-8CF4-3CA48F2FD2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04" r="1358"/>
          <a:stretch/>
        </p:blipFill>
        <p:spPr>
          <a:xfrm>
            <a:off x="1001462" y="2345002"/>
            <a:ext cx="1963283" cy="3157064"/>
          </a:xfrm>
          <a:prstGeom prst="rect">
            <a:avLst/>
          </a:prstGeom>
          <a:ln w="38100">
            <a:solidFill>
              <a:srgbClr val="F69B40"/>
            </a:solidFill>
          </a:ln>
        </p:spPr>
      </p:pic>
      <p:sp>
        <p:nvSpPr>
          <p:cNvPr id="30" name="Text">
            <a:extLst>
              <a:ext uri="{FF2B5EF4-FFF2-40B4-BE49-F238E27FC236}">
                <a16:creationId xmlns:a16="http://schemas.microsoft.com/office/drawing/2014/main" id="{8199E39B-1E67-4841-ABC0-F6FD2B546ED6}"/>
              </a:ext>
            </a:extLst>
          </p:cNvPr>
          <p:cNvSpPr/>
          <p:nvPr/>
        </p:nvSpPr>
        <p:spPr>
          <a:xfrm>
            <a:off x="1345223" y="5765755"/>
            <a:ext cx="6453554"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The wedding dress is </a:t>
            </a:r>
            <a:r>
              <a:rPr lang="en-ZA" sz="2000" b="1" i="0" u="none" strike="noStrike" dirty="0">
                <a:solidFill>
                  <a:srgbClr val="4DB2F2"/>
                </a:solidFill>
                <a:effectLst/>
                <a:latin typeface="Twinkl" panose="02000000000000000000" pitchFamily="2" charset="0"/>
                <a:ea typeface="Roboto" panose="02000000000000000000" pitchFamily="2" charset="0"/>
              </a:rPr>
              <a:t>the most expensive </a:t>
            </a:r>
            <a:r>
              <a:rPr lang="en-ZA" sz="2000" i="0" u="none" strike="noStrike" dirty="0">
                <a:effectLst/>
                <a:latin typeface="Twinkl" panose="02000000000000000000" pitchFamily="2" charset="0"/>
                <a:ea typeface="Roboto" panose="02000000000000000000" pitchFamily="2" charset="0"/>
              </a:rPr>
              <a:t>clothing item.</a:t>
            </a:r>
          </a:p>
        </p:txBody>
      </p:sp>
      <p:sp>
        <p:nvSpPr>
          <p:cNvPr id="9" name="Text">
            <a:extLst>
              <a:ext uri="{FF2B5EF4-FFF2-40B4-BE49-F238E27FC236}">
                <a16:creationId xmlns:a16="http://schemas.microsoft.com/office/drawing/2014/main" id="{DC43E69F-12A8-C509-BEA7-6456F883A324}"/>
              </a:ext>
            </a:extLst>
          </p:cNvPr>
          <p:cNvSpPr/>
          <p:nvPr/>
        </p:nvSpPr>
        <p:spPr>
          <a:xfrm>
            <a:off x="5650451" y="1809653"/>
            <a:ext cx="3020890"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Wedding dress </a:t>
            </a:r>
            <a:r>
              <a:rPr lang="en-ZA" sz="2000" b="1" i="0" u="none" strike="noStrike" dirty="0">
                <a:solidFill>
                  <a:srgbClr val="51C816"/>
                </a:solidFill>
                <a:effectLst/>
                <a:latin typeface="Twinkl" panose="02000000000000000000" pitchFamily="2" charset="0"/>
                <a:ea typeface="Roboto" panose="02000000000000000000" pitchFamily="2" charset="0"/>
              </a:rPr>
              <a:t>$1200</a:t>
            </a:r>
          </a:p>
        </p:txBody>
      </p:sp>
      <p:pic>
        <p:nvPicPr>
          <p:cNvPr id="11" name="Picture 10">
            <a:extLst>
              <a:ext uri="{FF2B5EF4-FFF2-40B4-BE49-F238E27FC236}">
                <a16:creationId xmlns:a16="http://schemas.microsoft.com/office/drawing/2014/main" id="{A1E7F930-543B-7FCF-F4AC-BF8EB98F19A6}"/>
              </a:ext>
            </a:extLst>
          </p:cNvPr>
          <p:cNvPicPr>
            <a:picLocks noChangeAspect="1"/>
          </p:cNvPicPr>
          <p:nvPr/>
        </p:nvPicPr>
        <p:blipFill>
          <a:blip r:embed="rId3" cstate="print">
            <a:extLst>
              <a:ext uri="{28A0092B-C50C-407E-A947-70E740481C1C}">
                <a14:useLocalDpi xmlns:a14="http://schemas.microsoft.com/office/drawing/2010/main" val="0"/>
              </a:ext>
            </a:extLst>
          </a:blip>
          <a:srcRect l="2505" r="2505"/>
          <a:stretch/>
        </p:blipFill>
        <p:spPr>
          <a:xfrm>
            <a:off x="3590358" y="2345002"/>
            <a:ext cx="1963283" cy="3157064"/>
          </a:xfrm>
          <a:prstGeom prst="rect">
            <a:avLst/>
          </a:prstGeom>
          <a:ln w="38100">
            <a:solidFill>
              <a:srgbClr val="F69B40"/>
            </a:solidFill>
          </a:ln>
        </p:spPr>
      </p:pic>
      <p:pic>
        <p:nvPicPr>
          <p:cNvPr id="13" name="Picture 12">
            <a:extLst>
              <a:ext uri="{FF2B5EF4-FFF2-40B4-BE49-F238E27FC236}">
                <a16:creationId xmlns:a16="http://schemas.microsoft.com/office/drawing/2014/main" id="{B5650342-097A-AFB9-ECFC-81B9D21883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115" t="7820" r="929" b="2157"/>
          <a:stretch/>
        </p:blipFill>
        <p:spPr>
          <a:xfrm>
            <a:off x="6179255" y="2345002"/>
            <a:ext cx="1963283" cy="3157064"/>
          </a:xfrm>
          <a:prstGeom prst="rect">
            <a:avLst/>
          </a:prstGeom>
          <a:ln w="38100">
            <a:solidFill>
              <a:srgbClr val="F69B40"/>
            </a:solidFill>
          </a:ln>
        </p:spPr>
      </p:pic>
      <p:sp>
        <p:nvSpPr>
          <p:cNvPr id="6" name="Title">
            <a:extLst>
              <a:ext uri="{FF2B5EF4-FFF2-40B4-BE49-F238E27FC236}">
                <a16:creationId xmlns:a16="http://schemas.microsoft.com/office/drawing/2014/main" id="{4E0FA6A9-4B30-B0BC-D862-A12D8617964A}"/>
              </a:ext>
            </a:extLst>
          </p:cNvPr>
          <p:cNvSpPr>
            <a:spLocks noGrp="1"/>
          </p:cNvSpPr>
          <p:nvPr>
            <p:ph type="title"/>
          </p:nvPr>
        </p:nvSpPr>
        <p:spPr>
          <a:xfrm>
            <a:off x="1633729" y="604549"/>
            <a:ext cx="5876542" cy="994306"/>
          </a:xfrm>
        </p:spPr>
        <p:txBody>
          <a:bodyPr/>
          <a:lstStyle/>
          <a:p>
            <a:pPr algn="ctr"/>
            <a:r>
              <a:rPr lang="en-ZA" sz="3200" dirty="0">
                <a:solidFill>
                  <a:schemeClr val="tx1">
                    <a:lumMod val="90000"/>
                    <a:lumOff val="10000"/>
                  </a:schemeClr>
                </a:solidFill>
              </a:rPr>
              <a:t>What is the most expensive clothing item in the shop?</a:t>
            </a:r>
          </a:p>
        </p:txBody>
      </p:sp>
    </p:spTree>
    <p:extLst>
      <p:ext uri="{BB962C8B-B14F-4D97-AF65-F5344CB8AC3E}">
        <p14:creationId xmlns:p14="http://schemas.microsoft.com/office/powerpoint/2010/main" val="33853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25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P spid="30"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34023"/>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30" name="Text">
            <a:extLst>
              <a:ext uri="{FF2B5EF4-FFF2-40B4-BE49-F238E27FC236}">
                <a16:creationId xmlns:a16="http://schemas.microsoft.com/office/drawing/2014/main" id="{8199E39B-1E67-4841-ABC0-F6FD2B546ED6}"/>
              </a:ext>
            </a:extLst>
          </p:cNvPr>
          <p:cNvSpPr/>
          <p:nvPr/>
        </p:nvSpPr>
        <p:spPr>
          <a:xfrm>
            <a:off x="1468579" y="5701225"/>
            <a:ext cx="6206842"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Lemonade is </a:t>
            </a:r>
            <a:r>
              <a:rPr lang="en-ZA" sz="2000" b="1" i="0" u="none" strike="noStrike" dirty="0">
                <a:solidFill>
                  <a:srgbClr val="F69B40"/>
                </a:solidFill>
                <a:effectLst/>
                <a:latin typeface="Twinkl" panose="02000000000000000000" pitchFamily="2" charset="0"/>
                <a:ea typeface="Roboto" panose="02000000000000000000" pitchFamily="2" charset="0"/>
              </a:rPr>
              <a:t>less popular than </a:t>
            </a:r>
            <a:r>
              <a:rPr lang="en-ZA" sz="2000" i="0" u="none" strike="noStrike" dirty="0">
                <a:effectLst/>
                <a:latin typeface="Twinkl" panose="02000000000000000000" pitchFamily="2" charset="0"/>
                <a:ea typeface="Roboto" panose="02000000000000000000" pitchFamily="2" charset="0"/>
              </a:rPr>
              <a:t>orange juice.</a:t>
            </a:r>
          </a:p>
        </p:txBody>
      </p:sp>
      <p:sp>
        <p:nvSpPr>
          <p:cNvPr id="7" name="Title">
            <a:extLst>
              <a:ext uri="{FF2B5EF4-FFF2-40B4-BE49-F238E27FC236}">
                <a16:creationId xmlns:a16="http://schemas.microsoft.com/office/drawing/2014/main" id="{B9857690-A9C2-12FF-487C-0C282FC44977}"/>
              </a:ext>
            </a:extLst>
          </p:cNvPr>
          <p:cNvSpPr>
            <a:spLocks noGrp="1"/>
          </p:cNvSpPr>
          <p:nvPr>
            <p:ph type="title"/>
          </p:nvPr>
        </p:nvSpPr>
        <p:spPr>
          <a:xfrm>
            <a:off x="457198" y="613341"/>
            <a:ext cx="8220075" cy="994306"/>
          </a:xfrm>
        </p:spPr>
        <p:txBody>
          <a:bodyPr lIns="0" rIns="0"/>
          <a:lstStyle/>
          <a:p>
            <a:pPr algn="ctr"/>
            <a:r>
              <a:rPr lang="en-ZA" sz="3500" dirty="0">
                <a:solidFill>
                  <a:schemeClr val="tx1">
                    <a:lumMod val="90000"/>
                    <a:lumOff val="10000"/>
                  </a:schemeClr>
                </a:solidFill>
              </a:rPr>
              <a:t>Which summer drink is less popular?</a:t>
            </a:r>
          </a:p>
        </p:txBody>
      </p:sp>
      <p:grpSp>
        <p:nvGrpSpPr>
          <p:cNvPr id="22" name="Group 21">
            <a:extLst>
              <a:ext uri="{FF2B5EF4-FFF2-40B4-BE49-F238E27FC236}">
                <a16:creationId xmlns:a16="http://schemas.microsoft.com/office/drawing/2014/main" id="{9DEE3264-1DAF-9903-892C-CFBE236B0462}"/>
              </a:ext>
            </a:extLst>
          </p:cNvPr>
          <p:cNvGrpSpPr/>
          <p:nvPr/>
        </p:nvGrpSpPr>
        <p:grpSpPr>
          <a:xfrm>
            <a:off x="6548574" y="2116554"/>
            <a:ext cx="1451712" cy="1699928"/>
            <a:chOff x="6548574" y="2116554"/>
            <a:chExt cx="1451712" cy="1699928"/>
          </a:xfrm>
        </p:grpSpPr>
        <p:sp>
          <p:nvSpPr>
            <p:cNvPr id="13" name="Text">
              <a:extLst>
                <a:ext uri="{FF2B5EF4-FFF2-40B4-BE49-F238E27FC236}">
                  <a16:creationId xmlns:a16="http://schemas.microsoft.com/office/drawing/2014/main" id="{21C8388B-10C0-4CED-2E18-ABD7752776A6}"/>
                </a:ext>
              </a:extLst>
            </p:cNvPr>
            <p:cNvSpPr/>
            <p:nvPr/>
          </p:nvSpPr>
          <p:spPr>
            <a:xfrm>
              <a:off x="6611106" y="2116554"/>
              <a:ext cx="1326648"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Lemonade</a:t>
              </a:r>
            </a:p>
          </p:txBody>
        </p:sp>
        <p:sp>
          <p:nvSpPr>
            <p:cNvPr id="14" name="Text">
              <a:extLst>
                <a:ext uri="{FF2B5EF4-FFF2-40B4-BE49-F238E27FC236}">
                  <a16:creationId xmlns:a16="http://schemas.microsoft.com/office/drawing/2014/main" id="{8CFCCA89-14FB-748E-5171-C4E9DA2F7877}"/>
                </a:ext>
              </a:extLst>
            </p:cNvPr>
            <p:cNvSpPr/>
            <p:nvPr/>
          </p:nvSpPr>
          <p:spPr>
            <a:xfrm>
              <a:off x="6548574" y="3045976"/>
              <a:ext cx="1451712"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Orange juice</a:t>
              </a:r>
            </a:p>
          </p:txBody>
        </p:sp>
        <p:sp>
          <p:nvSpPr>
            <p:cNvPr id="15" name="Rectangle 14">
              <a:extLst>
                <a:ext uri="{FF2B5EF4-FFF2-40B4-BE49-F238E27FC236}">
                  <a16:creationId xmlns:a16="http://schemas.microsoft.com/office/drawing/2014/main" id="{8774034E-CC0F-6F53-2AB5-113EE295792F}"/>
                </a:ext>
              </a:extLst>
            </p:cNvPr>
            <p:cNvSpPr/>
            <p:nvPr/>
          </p:nvSpPr>
          <p:spPr>
            <a:xfrm>
              <a:off x="6584234" y="3477414"/>
              <a:ext cx="1416052" cy="339068"/>
            </a:xfrm>
            <a:prstGeom prst="rect">
              <a:avLst/>
            </a:prstGeom>
            <a:solidFill>
              <a:srgbClr val="F69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15">
              <a:extLst>
                <a:ext uri="{FF2B5EF4-FFF2-40B4-BE49-F238E27FC236}">
                  <a16:creationId xmlns:a16="http://schemas.microsoft.com/office/drawing/2014/main" id="{91A9C14E-24AD-3CD2-5203-D82960E49AA1}"/>
                </a:ext>
              </a:extLst>
            </p:cNvPr>
            <p:cNvSpPr/>
            <p:nvPr/>
          </p:nvSpPr>
          <p:spPr>
            <a:xfrm>
              <a:off x="6584234" y="2503876"/>
              <a:ext cx="1416052" cy="339068"/>
            </a:xfrm>
            <a:prstGeom prst="rect">
              <a:avLst/>
            </a:prstGeom>
            <a:solidFill>
              <a:srgbClr val="F9F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9" name="Rectangle 18">
            <a:extLst>
              <a:ext uri="{FF2B5EF4-FFF2-40B4-BE49-F238E27FC236}">
                <a16:creationId xmlns:a16="http://schemas.microsoft.com/office/drawing/2014/main" id="{DBEC6A56-B738-7276-DEED-D8EEB375D978}"/>
              </a:ext>
            </a:extLst>
          </p:cNvPr>
          <p:cNvSpPr/>
          <p:nvPr/>
        </p:nvSpPr>
        <p:spPr>
          <a:xfrm>
            <a:off x="2340880" y="3130061"/>
            <a:ext cx="1416052" cy="1950546"/>
          </a:xfrm>
          <a:prstGeom prst="rect">
            <a:avLst/>
          </a:prstGeom>
          <a:solidFill>
            <a:srgbClr val="F9F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ectangle 19">
            <a:extLst>
              <a:ext uri="{FF2B5EF4-FFF2-40B4-BE49-F238E27FC236}">
                <a16:creationId xmlns:a16="http://schemas.microsoft.com/office/drawing/2014/main" id="{C94EEA2F-5890-AE3E-098F-B5AD7B4319A4}"/>
              </a:ext>
            </a:extLst>
          </p:cNvPr>
          <p:cNvSpPr/>
          <p:nvPr/>
        </p:nvSpPr>
        <p:spPr>
          <a:xfrm>
            <a:off x="4096254" y="2245848"/>
            <a:ext cx="1416052" cy="2833652"/>
          </a:xfrm>
          <a:prstGeom prst="rect">
            <a:avLst/>
          </a:prstGeom>
          <a:solidFill>
            <a:srgbClr val="F69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1" name="Group 20">
            <a:extLst>
              <a:ext uri="{FF2B5EF4-FFF2-40B4-BE49-F238E27FC236}">
                <a16:creationId xmlns:a16="http://schemas.microsoft.com/office/drawing/2014/main" id="{10F9280A-1697-EDC3-DB18-1ADFE99F5484}"/>
              </a:ext>
            </a:extLst>
          </p:cNvPr>
          <p:cNvGrpSpPr/>
          <p:nvPr/>
        </p:nvGrpSpPr>
        <p:grpSpPr>
          <a:xfrm>
            <a:off x="1187226" y="1985715"/>
            <a:ext cx="5329056" cy="3506513"/>
            <a:chOff x="1187226" y="1985715"/>
            <a:chExt cx="5329056" cy="3506513"/>
          </a:xfrm>
        </p:grpSpPr>
        <p:sp>
          <p:nvSpPr>
            <p:cNvPr id="12" name="Text">
              <a:extLst>
                <a:ext uri="{FF2B5EF4-FFF2-40B4-BE49-F238E27FC236}">
                  <a16:creationId xmlns:a16="http://schemas.microsoft.com/office/drawing/2014/main" id="{D8114191-1AF5-FE3B-854A-89C56CA37AD1}"/>
                </a:ext>
              </a:extLst>
            </p:cNvPr>
            <p:cNvSpPr/>
            <p:nvPr/>
          </p:nvSpPr>
          <p:spPr>
            <a:xfrm rot="16200000">
              <a:off x="51865" y="3372419"/>
              <a:ext cx="2609790"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People’s preference</a:t>
              </a:r>
            </a:p>
          </p:txBody>
        </p:sp>
        <p:sp>
          <p:nvSpPr>
            <p:cNvPr id="28" name="Text">
              <a:extLst>
                <a:ext uri="{FF2B5EF4-FFF2-40B4-BE49-F238E27FC236}">
                  <a16:creationId xmlns:a16="http://schemas.microsoft.com/office/drawing/2014/main" id="{8526DDCA-8746-26BB-A2B4-3DF594F59EFD}"/>
                </a:ext>
              </a:extLst>
            </p:cNvPr>
            <p:cNvSpPr/>
            <p:nvPr/>
          </p:nvSpPr>
          <p:spPr>
            <a:xfrm>
              <a:off x="2269468" y="5153161"/>
              <a:ext cx="3314222"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Summer drinks</a:t>
              </a:r>
            </a:p>
          </p:txBody>
        </p:sp>
        <p:cxnSp>
          <p:nvCxnSpPr>
            <p:cNvPr id="10" name="Straight Connector 9">
              <a:extLst>
                <a:ext uri="{FF2B5EF4-FFF2-40B4-BE49-F238E27FC236}">
                  <a16:creationId xmlns:a16="http://schemas.microsoft.com/office/drawing/2014/main" id="{E536ED54-24F3-B62F-4C7A-7549B16B3E8C}"/>
                </a:ext>
              </a:extLst>
            </p:cNvPr>
            <p:cNvCxnSpPr>
              <a:cxnSpLocks/>
            </p:cNvCxnSpPr>
            <p:nvPr/>
          </p:nvCxnSpPr>
          <p:spPr>
            <a:xfrm flipV="1">
              <a:off x="1715682" y="1985715"/>
              <a:ext cx="0" cy="3112477"/>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0DE92BA-C57A-3257-F5F0-E0C8699EE75F}"/>
                </a:ext>
              </a:extLst>
            </p:cNvPr>
            <p:cNvCxnSpPr>
              <a:cxnSpLocks/>
            </p:cNvCxnSpPr>
            <p:nvPr/>
          </p:nvCxnSpPr>
          <p:spPr>
            <a:xfrm>
              <a:off x="1715682" y="5098192"/>
              <a:ext cx="4800600"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327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25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897791"/>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30" name="Text">
            <a:extLst>
              <a:ext uri="{FF2B5EF4-FFF2-40B4-BE49-F238E27FC236}">
                <a16:creationId xmlns:a16="http://schemas.microsoft.com/office/drawing/2014/main" id="{8199E39B-1E67-4841-ABC0-F6FD2B546ED6}"/>
              </a:ext>
            </a:extLst>
          </p:cNvPr>
          <p:cNvSpPr/>
          <p:nvPr/>
        </p:nvSpPr>
        <p:spPr>
          <a:xfrm>
            <a:off x="1468579" y="5116402"/>
            <a:ext cx="6206842" cy="339067"/>
          </a:xfrm>
          <a:prstGeom prst="rect">
            <a:avLst/>
          </a:prstGeom>
          <a:ln>
            <a:noFill/>
          </a:ln>
        </p:spPr>
        <p:txBody>
          <a:bodyPr wrap="square" lIns="0" tIns="0" rIns="0" bIns="0">
            <a:spAutoFit/>
          </a:bodyPr>
          <a:lstStyle/>
          <a:p>
            <a:pPr algn="ctr">
              <a:lnSpc>
                <a:spcPct val="114000"/>
              </a:lnSpc>
            </a:pPr>
            <a:r>
              <a:rPr lang="en-ZA" sz="2000" b="1" i="0" u="none" strike="noStrike" dirty="0">
                <a:solidFill>
                  <a:srgbClr val="F69B40"/>
                </a:solidFill>
                <a:effectLst/>
                <a:latin typeface="Twinkl" panose="02000000000000000000" pitchFamily="2" charset="0"/>
                <a:ea typeface="Roboto" panose="02000000000000000000" pitchFamily="2" charset="0"/>
              </a:rPr>
              <a:t>The least popular </a:t>
            </a:r>
            <a:r>
              <a:rPr lang="en-ZA" sz="2000" i="0" u="none" strike="noStrike" dirty="0">
                <a:effectLst/>
                <a:latin typeface="Twinkl" panose="02000000000000000000" pitchFamily="2" charset="0"/>
                <a:ea typeface="Roboto" panose="02000000000000000000" pitchFamily="2" charset="0"/>
              </a:rPr>
              <a:t>holiday activity is hiking.</a:t>
            </a:r>
          </a:p>
        </p:txBody>
      </p:sp>
      <p:sp>
        <p:nvSpPr>
          <p:cNvPr id="4" name="Title">
            <a:extLst>
              <a:ext uri="{FF2B5EF4-FFF2-40B4-BE49-F238E27FC236}">
                <a16:creationId xmlns:a16="http://schemas.microsoft.com/office/drawing/2014/main" id="{50C0AAED-9519-3995-40CF-61A863783F23}"/>
              </a:ext>
            </a:extLst>
          </p:cNvPr>
          <p:cNvSpPr txBox="1">
            <a:spLocks/>
          </p:cNvSpPr>
          <p:nvPr/>
        </p:nvSpPr>
        <p:spPr>
          <a:xfrm>
            <a:off x="1628965" y="685493"/>
            <a:ext cx="5876542" cy="994306"/>
          </a:xfrm>
          <a:prstGeom prst="roundRect">
            <a:avLst>
              <a:gd name="adj" fmla="val 9641"/>
            </a:avLst>
          </a:prstGeom>
          <a:noFill/>
          <a:ln w="25400">
            <a:noFill/>
          </a:ln>
        </p:spPr>
        <p:txBody>
          <a:bodyPr vert="horz" lIns="252000" tIns="252000" rIns="252000" bIns="252000" rtlCol="0" anchor="ctr" anchorCtr="1">
            <a:noAutofit/>
          </a:bodyPr>
          <a:lstStyle>
            <a:lvl1pPr algn="l" defTabSz="914400" rtl="0" eaLnBrk="1" latinLnBrk="0" hangingPunct="1">
              <a:lnSpc>
                <a:spcPct val="90000"/>
              </a:lnSpc>
              <a:spcBef>
                <a:spcPct val="0"/>
              </a:spcBef>
              <a:buNone/>
              <a:defRPr sz="3600" b="1" kern="1200">
                <a:solidFill>
                  <a:srgbClr val="1C1C1C"/>
                </a:solidFill>
                <a:latin typeface="Twinkl" panose="02000000000000000000" pitchFamily="2" charset="0"/>
                <a:ea typeface="Roboto" panose="02000000000000000000" pitchFamily="2" charset="0"/>
                <a:cs typeface="+mj-cs"/>
              </a:defRPr>
            </a:lvl1pPr>
          </a:lstStyle>
          <a:p>
            <a:pPr algn="ctr">
              <a:lnSpc>
                <a:spcPct val="100000"/>
              </a:lnSpc>
            </a:pPr>
            <a:r>
              <a:rPr lang="en-ZA" sz="3400" dirty="0">
                <a:solidFill>
                  <a:schemeClr val="tx1">
                    <a:lumMod val="90000"/>
                    <a:lumOff val="10000"/>
                  </a:schemeClr>
                </a:solidFill>
              </a:rPr>
              <a:t>What is the least popular holiday activity?</a:t>
            </a:r>
          </a:p>
        </p:txBody>
      </p:sp>
      <p:graphicFrame>
        <p:nvGraphicFramePr>
          <p:cNvPr id="6" name="Table 5">
            <a:extLst>
              <a:ext uri="{FF2B5EF4-FFF2-40B4-BE49-F238E27FC236}">
                <a16:creationId xmlns:a16="http://schemas.microsoft.com/office/drawing/2014/main" id="{C282F4B6-83C8-5063-B82F-8BBF2053044F}"/>
              </a:ext>
            </a:extLst>
          </p:cNvPr>
          <p:cNvGraphicFramePr>
            <a:graphicFrameLocks noGrp="1"/>
          </p:cNvGraphicFramePr>
          <p:nvPr>
            <p:extLst>
              <p:ext uri="{D42A27DB-BD31-4B8C-83A1-F6EECF244321}">
                <p14:modId xmlns:p14="http://schemas.microsoft.com/office/powerpoint/2010/main" val="4221720504"/>
              </p:ext>
            </p:extLst>
          </p:nvPr>
        </p:nvGraphicFramePr>
        <p:xfrm>
          <a:off x="1380392" y="2681634"/>
          <a:ext cx="6383216" cy="1981200"/>
        </p:xfrm>
        <a:graphic>
          <a:graphicData uri="http://schemas.openxmlformats.org/drawingml/2006/table">
            <a:tbl>
              <a:tblPr firstRow="1" bandRow="1">
                <a:tableStyleId>{17292A2E-F333-43FB-9621-5CBBE7FDCDCB}</a:tableStyleId>
              </a:tblPr>
              <a:tblGrid>
                <a:gridCol w="3191608">
                  <a:extLst>
                    <a:ext uri="{9D8B030D-6E8A-4147-A177-3AD203B41FA5}">
                      <a16:colId xmlns:a16="http://schemas.microsoft.com/office/drawing/2014/main" val="2137063914"/>
                    </a:ext>
                  </a:extLst>
                </a:gridCol>
                <a:gridCol w="3191608">
                  <a:extLst>
                    <a:ext uri="{9D8B030D-6E8A-4147-A177-3AD203B41FA5}">
                      <a16:colId xmlns:a16="http://schemas.microsoft.com/office/drawing/2014/main" val="1875363501"/>
                    </a:ext>
                  </a:extLst>
                </a:gridCol>
              </a:tblGrid>
              <a:tr h="370840">
                <a:tc>
                  <a:txBody>
                    <a:bodyPr/>
                    <a:lstStyle/>
                    <a:p>
                      <a:pPr algn="ctr" rtl="0" fontAlgn="t">
                        <a:spcBef>
                          <a:spcPts val="0"/>
                        </a:spcBef>
                        <a:spcAft>
                          <a:spcPts val="0"/>
                        </a:spcAft>
                      </a:pPr>
                      <a:r>
                        <a:rPr lang="en-ZA" sz="2000" b="1" i="0" u="none" strike="noStrike" dirty="0">
                          <a:solidFill>
                            <a:srgbClr val="000000"/>
                          </a:solidFill>
                          <a:effectLst/>
                          <a:latin typeface="+mn-lt"/>
                        </a:rPr>
                        <a:t>Holiday activity</a:t>
                      </a:r>
                      <a:endParaRPr lang="en-ZA" sz="2800" b="1"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AFC"/>
                    </a:solidFill>
                  </a:tcPr>
                </a:tc>
                <a:tc>
                  <a:txBody>
                    <a:bodyPr/>
                    <a:lstStyle/>
                    <a:p>
                      <a:pPr algn="ctr" rtl="0" fontAlgn="t">
                        <a:spcBef>
                          <a:spcPts val="0"/>
                        </a:spcBef>
                        <a:spcAft>
                          <a:spcPts val="0"/>
                        </a:spcAft>
                      </a:pPr>
                      <a:r>
                        <a:rPr lang="en-ZA" sz="2000" b="1" i="0" u="none" strike="noStrike" dirty="0">
                          <a:solidFill>
                            <a:srgbClr val="000000"/>
                          </a:solidFill>
                          <a:effectLst/>
                          <a:latin typeface="+mn-lt"/>
                        </a:rPr>
                        <a:t>Popularity</a:t>
                      </a:r>
                      <a:endParaRPr lang="en-ZA" sz="2800" b="1"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AFC"/>
                    </a:solidFill>
                  </a:tcPr>
                </a:tc>
                <a:extLst>
                  <a:ext uri="{0D108BD9-81ED-4DB2-BD59-A6C34878D82A}">
                    <a16:rowId xmlns:a16="http://schemas.microsoft.com/office/drawing/2014/main" val="3534367879"/>
                  </a:ext>
                </a:extLst>
              </a:tr>
              <a:tr h="370840">
                <a:tc>
                  <a:txBody>
                    <a:bodyPr/>
                    <a:lstStyle/>
                    <a:p>
                      <a:pPr algn="ctr" rtl="0" fontAlgn="t">
                        <a:spcBef>
                          <a:spcPts val="0"/>
                        </a:spcBef>
                        <a:spcAft>
                          <a:spcPts val="0"/>
                        </a:spcAft>
                      </a:pPr>
                      <a:r>
                        <a:rPr lang="en-ZA" sz="2000" b="0" i="0" u="none" strike="noStrike" dirty="0">
                          <a:solidFill>
                            <a:srgbClr val="000000"/>
                          </a:solidFill>
                          <a:effectLst/>
                          <a:latin typeface="+mn-lt"/>
                        </a:rPr>
                        <a:t>Hiking</a:t>
                      </a:r>
                      <a:endParaRPr lang="en-ZA" sz="28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ZA" sz="2000" b="0" i="0" u="none" strike="noStrike" dirty="0">
                          <a:solidFill>
                            <a:srgbClr val="000000"/>
                          </a:solidFill>
                          <a:effectLst/>
                          <a:latin typeface="+mn-lt"/>
                        </a:rPr>
                        <a:t>15%</a:t>
                      </a:r>
                      <a:endParaRPr lang="en-ZA" sz="28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5167184"/>
                  </a:ext>
                </a:extLst>
              </a:tr>
              <a:tr h="370840">
                <a:tc>
                  <a:txBody>
                    <a:bodyPr/>
                    <a:lstStyle/>
                    <a:p>
                      <a:pPr algn="ctr" rtl="0" fontAlgn="t">
                        <a:spcBef>
                          <a:spcPts val="0"/>
                        </a:spcBef>
                        <a:spcAft>
                          <a:spcPts val="0"/>
                        </a:spcAft>
                      </a:pPr>
                      <a:r>
                        <a:rPr lang="en-ZA" sz="2000" b="0" i="0" u="none" strike="noStrike">
                          <a:solidFill>
                            <a:srgbClr val="000000"/>
                          </a:solidFill>
                          <a:effectLst/>
                          <a:latin typeface="+mn-lt"/>
                        </a:rPr>
                        <a:t>Sightseeing</a:t>
                      </a:r>
                      <a:endParaRPr lang="en-ZA" sz="28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ZA" sz="2000" b="0" i="0" u="none" strike="noStrike" dirty="0">
                          <a:solidFill>
                            <a:srgbClr val="000000"/>
                          </a:solidFill>
                          <a:effectLst/>
                          <a:latin typeface="+mn-lt"/>
                        </a:rPr>
                        <a:t>50%</a:t>
                      </a:r>
                      <a:endParaRPr lang="en-ZA" sz="28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0847757"/>
                  </a:ext>
                </a:extLst>
              </a:tr>
              <a:tr h="370840">
                <a:tc>
                  <a:txBody>
                    <a:bodyPr/>
                    <a:lstStyle/>
                    <a:p>
                      <a:pPr algn="ctr" rtl="0" fontAlgn="t">
                        <a:spcBef>
                          <a:spcPts val="0"/>
                        </a:spcBef>
                        <a:spcAft>
                          <a:spcPts val="0"/>
                        </a:spcAft>
                      </a:pPr>
                      <a:r>
                        <a:rPr lang="en-ZA" sz="2000" b="0" i="0" u="none" strike="noStrike">
                          <a:solidFill>
                            <a:srgbClr val="000000"/>
                          </a:solidFill>
                          <a:effectLst/>
                          <a:latin typeface="+mn-lt"/>
                        </a:rPr>
                        <a:t>Eating out</a:t>
                      </a:r>
                      <a:endParaRPr lang="en-ZA" sz="28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ZA" sz="2000" b="0" i="0" u="none" strike="noStrike" dirty="0">
                          <a:solidFill>
                            <a:srgbClr val="000000"/>
                          </a:solidFill>
                          <a:effectLst/>
                          <a:latin typeface="+mn-lt"/>
                        </a:rPr>
                        <a:t>35%</a:t>
                      </a:r>
                      <a:endParaRPr lang="en-ZA" sz="28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6720817"/>
                  </a:ext>
                </a:extLst>
              </a:tr>
            </a:tbl>
          </a:graphicData>
        </a:graphic>
      </p:graphicFrame>
    </p:spTree>
    <p:extLst>
      <p:ext uri="{BB962C8B-B14F-4D97-AF65-F5344CB8AC3E}">
        <p14:creationId xmlns:p14="http://schemas.microsoft.com/office/powerpoint/2010/main" val="402987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979747" y="1669193"/>
            <a:ext cx="7184507"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5650342-097A-AFB9-ECFC-81B9D21883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654" r="18158"/>
          <a:stretch/>
        </p:blipFill>
        <p:spPr>
          <a:xfrm>
            <a:off x="5212118" y="2533628"/>
            <a:ext cx="1963283" cy="2279752"/>
          </a:xfrm>
          <a:prstGeom prst="rect">
            <a:avLst/>
          </a:prstGeom>
          <a:ln w="38100">
            <a:solidFill>
              <a:srgbClr val="F69B40"/>
            </a:solidFill>
          </a:ln>
        </p:spPr>
      </p:pic>
      <p:sp>
        <p:nvSpPr>
          <p:cNvPr id="6" name="Title">
            <a:extLst>
              <a:ext uri="{FF2B5EF4-FFF2-40B4-BE49-F238E27FC236}">
                <a16:creationId xmlns:a16="http://schemas.microsoft.com/office/drawing/2014/main" id="{4E0FA6A9-4B30-B0BC-D862-A12D8617964A}"/>
              </a:ext>
            </a:extLst>
          </p:cNvPr>
          <p:cNvSpPr>
            <a:spLocks noGrp="1"/>
          </p:cNvSpPr>
          <p:nvPr>
            <p:ph type="title"/>
          </p:nvPr>
        </p:nvSpPr>
        <p:spPr>
          <a:xfrm>
            <a:off x="597877" y="578173"/>
            <a:ext cx="7948246" cy="994306"/>
          </a:xfrm>
        </p:spPr>
        <p:txBody>
          <a:bodyPr/>
          <a:lstStyle/>
          <a:p>
            <a:pPr algn="ctr">
              <a:lnSpc>
                <a:spcPct val="100000"/>
              </a:lnSpc>
            </a:pPr>
            <a:r>
              <a:rPr lang="en-ZA" sz="3000" dirty="0">
                <a:solidFill>
                  <a:schemeClr val="tx1">
                    <a:lumMod val="90000"/>
                    <a:lumOff val="10000"/>
                  </a:schemeClr>
                </a:solidFill>
              </a:rPr>
              <a:t>Use the adjectives to compare the pictures. Complete the two sentences.</a:t>
            </a:r>
          </a:p>
        </p:txBody>
      </p:sp>
      <p:sp>
        <p:nvSpPr>
          <p:cNvPr id="2" name="Text">
            <a:extLst>
              <a:ext uri="{FF2B5EF4-FFF2-40B4-BE49-F238E27FC236}">
                <a16:creationId xmlns:a16="http://schemas.microsoft.com/office/drawing/2014/main" id="{03138A54-BEA2-5EF8-6484-09F8818E6D6A}"/>
              </a:ext>
            </a:extLst>
          </p:cNvPr>
          <p:cNvSpPr/>
          <p:nvPr/>
        </p:nvSpPr>
        <p:spPr>
          <a:xfrm>
            <a:off x="1345223" y="5431632"/>
            <a:ext cx="6453554" cy="689932"/>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December is </a:t>
            </a:r>
            <a:r>
              <a:rPr lang="en-ZA" sz="2000" i="0" u="sng" strike="noStrike" dirty="0">
                <a:effectLst/>
                <a:latin typeface="Twinkl" panose="02000000000000000000" pitchFamily="2" charset="0"/>
                <a:ea typeface="Roboto" panose="02000000000000000000" pitchFamily="2" charset="0"/>
              </a:rPr>
              <a:t>          </a:t>
            </a:r>
            <a:r>
              <a:rPr lang="en-ZA" sz="2000" i="0" u="none" strike="noStrike" dirty="0">
                <a:effectLst/>
                <a:latin typeface="Twinkl" panose="02000000000000000000" pitchFamily="2" charset="0"/>
                <a:ea typeface="Roboto" panose="02000000000000000000" pitchFamily="2" charset="0"/>
              </a:rPr>
              <a:t> than June in South Africa. </a:t>
            </a:r>
          </a:p>
          <a:p>
            <a:pPr algn="ctr">
              <a:lnSpc>
                <a:spcPct val="114000"/>
              </a:lnSpc>
            </a:pPr>
            <a:r>
              <a:rPr lang="en-ZA" sz="2000" i="0" u="none" strike="noStrike" dirty="0">
                <a:effectLst/>
                <a:latin typeface="Twinkl" panose="02000000000000000000" pitchFamily="2" charset="0"/>
                <a:ea typeface="Roboto" panose="02000000000000000000" pitchFamily="2" charset="0"/>
              </a:rPr>
              <a:t>June is </a:t>
            </a:r>
            <a:r>
              <a:rPr lang="en-ZA" sz="2000" i="0" u="sng" strike="noStrike" dirty="0">
                <a:effectLst/>
                <a:latin typeface="Twinkl" panose="02000000000000000000" pitchFamily="2" charset="0"/>
                <a:ea typeface="Roboto" panose="02000000000000000000" pitchFamily="2" charset="0"/>
              </a:rPr>
              <a:t>          </a:t>
            </a:r>
            <a:r>
              <a:rPr lang="en-ZA" sz="2000" i="0" u="none" strike="noStrike" dirty="0">
                <a:effectLst/>
                <a:latin typeface="Twinkl" panose="02000000000000000000" pitchFamily="2" charset="0"/>
                <a:ea typeface="Roboto" panose="02000000000000000000" pitchFamily="2" charset="0"/>
              </a:rPr>
              <a:t> than December in South Africa.</a:t>
            </a:r>
          </a:p>
        </p:txBody>
      </p:sp>
      <p:sp>
        <p:nvSpPr>
          <p:cNvPr id="30" name="Text">
            <a:extLst>
              <a:ext uri="{FF2B5EF4-FFF2-40B4-BE49-F238E27FC236}">
                <a16:creationId xmlns:a16="http://schemas.microsoft.com/office/drawing/2014/main" id="{8199E39B-1E67-4841-ABC0-F6FD2B546ED6}"/>
              </a:ext>
            </a:extLst>
          </p:cNvPr>
          <p:cNvSpPr/>
          <p:nvPr/>
        </p:nvSpPr>
        <p:spPr>
          <a:xfrm>
            <a:off x="1345223" y="5431632"/>
            <a:ext cx="6453554" cy="689932"/>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December is </a:t>
            </a:r>
            <a:r>
              <a:rPr lang="en-ZA" sz="2000" b="1" i="0" u="none" strike="noStrike" dirty="0">
                <a:solidFill>
                  <a:srgbClr val="F74937"/>
                </a:solidFill>
                <a:effectLst/>
                <a:latin typeface="Twinkl" panose="02000000000000000000" pitchFamily="2" charset="0"/>
                <a:ea typeface="Roboto" panose="02000000000000000000" pitchFamily="2" charset="0"/>
              </a:rPr>
              <a:t>hotter</a:t>
            </a:r>
            <a:r>
              <a:rPr lang="en-ZA" sz="2000" i="0" u="none" strike="noStrike" dirty="0">
                <a:effectLst/>
                <a:latin typeface="Twinkl" panose="02000000000000000000" pitchFamily="2" charset="0"/>
                <a:ea typeface="Roboto" panose="02000000000000000000" pitchFamily="2" charset="0"/>
              </a:rPr>
              <a:t> than June in South Africa. </a:t>
            </a:r>
          </a:p>
          <a:p>
            <a:pPr algn="ctr">
              <a:lnSpc>
                <a:spcPct val="114000"/>
              </a:lnSpc>
            </a:pPr>
            <a:r>
              <a:rPr lang="en-ZA" sz="2000" i="0" u="none" strike="noStrike" dirty="0">
                <a:effectLst/>
                <a:latin typeface="Twinkl" panose="02000000000000000000" pitchFamily="2" charset="0"/>
                <a:ea typeface="Roboto" panose="02000000000000000000" pitchFamily="2" charset="0"/>
              </a:rPr>
              <a:t>June is </a:t>
            </a:r>
            <a:r>
              <a:rPr lang="en-ZA" sz="2000" b="1" i="0" u="none" strike="noStrike" dirty="0">
                <a:solidFill>
                  <a:srgbClr val="4DB2F2"/>
                </a:solidFill>
                <a:effectLst/>
                <a:latin typeface="Twinkl" panose="02000000000000000000" pitchFamily="2" charset="0"/>
                <a:ea typeface="Roboto" panose="02000000000000000000" pitchFamily="2" charset="0"/>
              </a:rPr>
              <a:t>colder</a:t>
            </a:r>
            <a:r>
              <a:rPr lang="en-ZA" sz="2000" i="0" u="none" strike="noStrike" dirty="0">
                <a:effectLst/>
                <a:latin typeface="Twinkl" panose="02000000000000000000" pitchFamily="2" charset="0"/>
                <a:ea typeface="Roboto" panose="02000000000000000000" pitchFamily="2" charset="0"/>
              </a:rPr>
              <a:t> than December in South Africa.</a:t>
            </a:r>
          </a:p>
        </p:txBody>
      </p:sp>
      <p:sp>
        <p:nvSpPr>
          <p:cNvPr id="4" name="Text">
            <a:extLst>
              <a:ext uri="{FF2B5EF4-FFF2-40B4-BE49-F238E27FC236}">
                <a16:creationId xmlns:a16="http://schemas.microsoft.com/office/drawing/2014/main" id="{7DF4EDB7-861C-92B0-ED34-669AF917BAC4}"/>
              </a:ext>
            </a:extLst>
          </p:cNvPr>
          <p:cNvSpPr/>
          <p:nvPr/>
        </p:nvSpPr>
        <p:spPr>
          <a:xfrm>
            <a:off x="4586747" y="4920079"/>
            <a:ext cx="3214027"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June in South Africa</a:t>
            </a:r>
          </a:p>
        </p:txBody>
      </p:sp>
      <p:pic>
        <p:nvPicPr>
          <p:cNvPr id="7" name="Picture 6">
            <a:extLst>
              <a:ext uri="{FF2B5EF4-FFF2-40B4-BE49-F238E27FC236}">
                <a16:creationId xmlns:a16="http://schemas.microsoft.com/office/drawing/2014/main" id="{A0A274A3-40D6-E7FD-0A96-172F2F93FB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595" r="29015"/>
          <a:stretch/>
        </p:blipFill>
        <p:spPr>
          <a:xfrm>
            <a:off x="1962922" y="2533628"/>
            <a:ext cx="1963283" cy="2279752"/>
          </a:xfrm>
          <a:prstGeom prst="rect">
            <a:avLst/>
          </a:prstGeom>
          <a:ln w="38100">
            <a:solidFill>
              <a:srgbClr val="F69B40"/>
            </a:solidFill>
          </a:ln>
        </p:spPr>
      </p:pic>
      <p:sp>
        <p:nvSpPr>
          <p:cNvPr id="8" name="Text">
            <a:extLst>
              <a:ext uri="{FF2B5EF4-FFF2-40B4-BE49-F238E27FC236}">
                <a16:creationId xmlns:a16="http://schemas.microsoft.com/office/drawing/2014/main" id="{F070E22B-5AE5-B6E3-1EEE-F6018A9F7B24}"/>
              </a:ext>
            </a:extLst>
          </p:cNvPr>
          <p:cNvSpPr/>
          <p:nvPr/>
        </p:nvSpPr>
        <p:spPr>
          <a:xfrm>
            <a:off x="1337551" y="4920079"/>
            <a:ext cx="3214027"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December in South Africa</a:t>
            </a:r>
          </a:p>
        </p:txBody>
      </p:sp>
      <p:sp>
        <p:nvSpPr>
          <p:cNvPr id="10" name="Title">
            <a:extLst>
              <a:ext uri="{FF2B5EF4-FFF2-40B4-BE49-F238E27FC236}">
                <a16:creationId xmlns:a16="http://schemas.microsoft.com/office/drawing/2014/main" id="{BD3AE9EF-C1F7-62D4-3642-37CFE6D9788E}"/>
              </a:ext>
            </a:extLst>
          </p:cNvPr>
          <p:cNvSpPr txBox="1">
            <a:spLocks/>
          </p:cNvSpPr>
          <p:nvPr/>
        </p:nvSpPr>
        <p:spPr>
          <a:xfrm>
            <a:off x="3108779" y="1845217"/>
            <a:ext cx="1422958" cy="468428"/>
          </a:xfrm>
          <a:prstGeom prst="rect">
            <a:avLst/>
          </a:prstGeom>
          <a:solidFill>
            <a:srgbClr val="FFFFFF"/>
          </a:solidFill>
          <a:ln w="31750">
            <a:solidFill>
              <a:srgbClr val="F74937"/>
            </a:solidFill>
          </a:ln>
        </p:spPr>
        <p:txBody>
          <a:bodyPr vert="horz" lIns="252000" tIns="288000" rIns="252000" bIns="252000" rtlCol="0" anchor="ctr" anchorCtr="1">
            <a:noAutofit/>
          </a:bodyPr>
          <a:lstStyle>
            <a:lvl1pPr algn="l" defTabSz="914400" rtl="0" eaLnBrk="1" latinLnBrk="0" hangingPunct="1">
              <a:lnSpc>
                <a:spcPct val="90000"/>
              </a:lnSpc>
              <a:spcBef>
                <a:spcPct val="0"/>
              </a:spcBef>
              <a:buNone/>
              <a:defRPr sz="3600" b="1" kern="1200">
                <a:solidFill>
                  <a:srgbClr val="1C1C1C"/>
                </a:solidFill>
                <a:latin typeface="Roboto" panose="02000000000000000000" pitchFamily="2" charset="0"/>
                <a:ea typeface="Roboto" panose="02000000000000000000" pitchFamily="2" charset="0"/>
                <a:cs typeface="+mj-cs"/>
              </a:defRPr>
            </a:lvl1pPr>
          </a:lstStyle>
          <a:p>
            <a:r>
              <a:rPr lang="en-US" sz="2000" dirty="0">
                <a:solidFill>
                  <a:schemeClr val="tx1">
                    <a:lumMod val="90000"/>
                    <a:lumOff val="10000"/>
                  </a:schemeClr>
                </a:solidFill>
                <a:latin typeface="Twinkl" panose="02000000000000000000" pitchFamily="2" charset="0"/>
              </a:rPr>
              <a:t>Hot</a:t>
            </a:r>
            <a:endParaRPr lang="en-GB" sz="2000" dirty="0">
              <a:solidFill>
                <a:schemeClr val="tx1">
                  <a:lumMod val="90000"/>
                  <a:lumOff val="10000"/>
                </a:schemeClr>
              </a:solidFill>
              <a:latin typeface="Twinkl" panose="02000000000000000000" pitchFamily="2" charset="0"/>
            </a:endParaRPr>
          </a:p>
        </p:txBody>
      </p:sp>
      <p:sp>
        <p:nvSpPr>
          <p:cNvPr id="14" name="Title">
            <a:extLst>
              <a:ext uri="{FF2B5EF4-FFF2-40B4-BE49-F238E27FC236}">
                <a16:creationId xmlns:a16="http://schemas.microsoft.com/office/drawing/2014/main" id="{3C584FAB-F2D8-1E1B-7714-9891E5B8F911}"/>
              </a:ext>
            </a:extLst>
          </p:cNvPr>
          <p:cNvSpPr txBox="1">
            <a:spLocks/>
          </p:cNvSpPr>
          <p:nvPr/>
        </p:nvSpPr>
        <p:spPr>
          <a:xfrm>
            <a:off x="4612263" y="1845217"/>
            <a:ext cx="1422958" cy="468428"/>
          </a:xfrm>
          <a:prstGeom prst="rect">
            <a:avLst/>
          </a:prstGeom>
          <a:solidFill>
            <a:srgbClr val="FFFFFF"/>
          </a:solidFill>
          <a:ln w="31750">
            <a:solidFill>
              <a:srgbClr val="4DB2F2"/>
            </a:solidFill>
          </a:ln>
        </p:spPr>
        <p:txBody>
          <a:bodyPr vert="horz" lIns="252000" tIns="288000" rIns="252000" bIns="252000" rtlCol="0" anchor="ctr" anchorCtr="1">
            <a:noAutofit/>
          </a:bodyPr>
          <a:lstStyle>
            <a:lvl1pPr algn="l" defTabSz="914400" rtl="0" eaLnBrk="1" latinLnBrk="0" hangingPunct="1">
              <a:lnSpc>
                <a:spcPct val="90000"/>
              </a:lnSpc>
              <a:spcBef>
                <a:spcPct val="0"/>
              </a:spcBef>
              <a:buNone/>
              <a:defRPr sz="3600" b="1" kern="1200">
                <a:solidFill>
                  <a:srgbClr val="1C1C1C"/>
                </a:solidFill>
                <a:latin typeface="Roboto" panose="02000000000000000000" pitchFamily="2" charset="0"/>
                <a:ea typeface="Roboto" panose="02000000000000000000" pitchFamily="2" charset="0"/>
                <a:cs typeface="+mj-cs"/>
              </a:defRPr>
            </a:lvl1pPr>
          </a:lstStyle>
          <a:p>
            <a:r>
              <a:rPr lang="en-US" sz="2000" dirty="0">
                <a:solidFill>
                  <a:schemeClr val="tx1">
                    <a:lumMod val="90000"/>
                    <a:lumOff val="10000"/>
                  </a:schemeClr>
                </a:solidFill>
                <a:latin typeface="Twinkl" panose="02000000000000000000" pitchFamily="2" charset="0"/>
              </a:rPr>
              <a:t>Cold</a:t>
            </a:r>
            <a:endParaRPr lang="en-GB" sz="2000" dirty="0">
              <a:solidFill>
                <a:schemeClr val="tx1">
                  <a:lumMod val="90000"/>
                  <a:lumOff val="10000"/>
                </a:schemeClr>
              </a:solidFill>
              <a:latin typeface="Twinkl" panose="02000000000000000000" pitchFamily="2" charset="0"/>
            </a:endParaRPr>
          </a:p>
        </p:txBody>
      </p:sp>
    </p:spTree>
    <p:extLst>
      <p:ext uri="{BB962C8B-B14F-4D97-AF65-F5344CB8AC3E}">
        <p14:creationId xmlns:p14="http://schemas.microsoft.com/office/powerpoint/2010/main" val="213078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p:bldP spid="4" grpId="0"/>
      <p:bldP spid="8" grpId="0"/>
      <p:bldP spid="10"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979747" y="1669193"/>
            <a:ext cx="7184507"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5650342-097A-AFB9-ECFC-81B9D218836B}"/>
              </a:ext>
            </a:extLst>
          </p:cNvPr>
          <p:cNvPicPr>
            <a:picLocks noChangeAspect="1"/>
          </p:cNvPicPr>
          <p:nvPr/>
        </p:nvPicPr>
        <p:blipFill>
          <a:blip r:embed="rId2" cstate="print">
            <a:extLst>
              <a:ext uri="{28A0092B-C50C-407E-A947-70E740481C1C}">
                <a14:useLocalDpi xmlns:a14="http://schemas.microsoft.com/office/drawing/2010/main" val="0"/>
              </a:ext>
            </a:extLst>
          </a:blip>
          <a:srcRect l="10535" r="10535"/>
          <a:stretch/>
        </p:blipFill>
        <p:spPr>
          <a:xfrm>
            <a:off x="4844564" y="2533628"/>
            <a:ext cx="2698392" cy="2279752"/>
          </a:xfrm>
          <a:prstGeom prst="rect">
            <a:avLst/>
          </a:prstGeom>
          <a:ln w="38100">
            <a:solidFill>
              <a:srgbClr val="F69B40"/>
            </a:solidFill>
          </a:ln>
        </p:spPr>
      </p:pic>
      <p:sp>
        <p:nvSpPr>
          <p:cNvPr id="6" name="Title">
            <a:extLst>
              <a:ext uri="{FF2B5EF4-FFF2-40B4-BE49-F238E27FC236}">
                <a16:creationId xmlns:a16="http://schemas.microsoft.com/office/drawing/2014/main" id="{4E0FA6A9-4B30-B0BC-D862-A12D8617964A}"/>
              </a:ext>
            </a:extLst>
          </p:cNvPr>
          <p:cNvSpPr>
            <a:spLocks noGrp="1"/>
          </p:cNvSpPr>
          <p:nvPr>
            <p:ph type="title"/>
          </p:nvPr>
        </p:nvSpPr>
        <p:spPr>
          <a:xfrm>
            <a:off x="597877" y="578173"/>
            <a:ext cx="7948246" cy="994306"/>
          </a:xfrm>
        </p:spPr>
        <p:txBody>
          <a:bodyPr/>
          <a:lstStyle/>
          <a:p>
            <a:pPr algn="ctr">
              <a:lnSpc>
                <a:spcPct val="100000"/>
              </a:lnSpc>
            </a:pPr>
            <a:r>
              <a:rPr lang="en-ZA" sz="3000" dirty="0">
                <a:solidFill>
                  <a:schemeClr val="tx1">
                    <a:lumMod val="90000"/>
                    <a:lumOff val="10000"/>
                  </a:schemeClr>
                </a:solidFill>
              </a:rPr>
              <a:t>Use the adjectives to compare the pictures. Complete the two sentences.</a:t>
            </a:r>
          </a:p>
        </p:txBody>
      </p:sp>
      <p:sp>
        <p:nvSpPr>
          <p:cNvPr id="2" name="Text">
            <a:extLst>
              <a:ext uri="{FF2B5EF4-FFF2-40B4-BE49-F238E27FC236}">
                <a16:creationId xmlns:a16="http://schemas.microsoft.com/office/drawing/2014/main" id="{03138A54-BEA2-5EF8-6484-09F8818E6D6A}"/>
              </a:ext>
            </a:extLst>
          </p:cNvPr>
          <p:cNvSpPr/>
          <p:nvPr/>
        </p:nvSpPr>
        <p:spPr>
          <a:xfrm>
            <a:off x="1345223" y="5431632"/>
            <a:ext cx="6453554" cy="689932"/>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John’s house is </a:t>
            </a:r>
            <a:r>
              <a:rPr lang="en-ZA" sz="2000" i="0" u="sng" strike="noStrike" dirty="0">
                <a:effectLst/>
                <a:latin typeface="Twinkl" panose="02000000000000000000" pitchFamily="2" charset="0"/>
                <a:ea typeface="Roboto" panose="02000000000000000000" pitchFamily="2" charset="0"/>
              </a:rPr>
              <a:t>           </a:t>
            </a:r>
            <a:r>
              <a:rPr lang="en-ZA" sz="2000" i="0" u="none" strike="noStrike" dirty="0">
                <a:effectLst/>
                <a:latin typeface="Twinkl" panose="02000000000000000000" pitchFamily="2" charset="0"/>
                <a:ea typeface="Roboto" panose="02000000000000000000" pitchFamily="2" charset="0"/>
              </a:rPr>
              <a:t> than Carl’s house.</a:t>
            </a:r>
          </a:p>
          <a:p>
            <a:pPr algn="ctr">
              <a:lnSpc>
                <a:spcPct val="114000"/>
              </a:lnSpc>
            </a:pPr>
            <a:r>
              <a:rPr lang="en-ZA" sz="2000" i="0" u="none" strike="noStrike" dirty="0">
                <a:effectLst/>
                <a:latin typeface="Twinkl" panose="02000000000000000000" pitchFamily="2" charset="0"/>
                <a:ea typeface="Roboto" panose="02000000000000000000" pitchFamily="2" charset="0"/>
              </a:rPr>
              <a:t>Carl’s house is </a:t>
            </a:r>
            <a:r>
              <a:rPr lang="en-ZA" sz="2000" i="0" u="sng" strike="noStrike" dirty="0">
                <a:effectLst/>
                <a:latin typeface="Twinkl" panose="02000000000000000000" pitchFamily="2" charset="0"/>
                <a:ea typeface="Roboto" panose="02000000000000000000" pitchFamily="2" charset="0"/>
              </a:rPr>
              <a:t>            </a:t>
            </a:r>
            <a:r>
              <a:rPr lang="en-ZA" sz="2000" i="0" u="none" strike="noStrike" dirty="0">
                <a:effectLst/>
                <a:latin typeface="Twinkl" panose="02000000000000000000" pitchFamily="2" charset="0"/>
                <a:ea typeface="Roboto" panose="02000000000000000000" pitchFamily="2" charset="0"/>
              </a:rPr>
              <a:t> than John’s house.</a:t>
            </a:r>
          </a:p>
        </p:txBody>
      </p:sp>
      <p:sp>
        <p:nvSpPr>
          <p:cNvPr id="3" name="Text">
            <a:extLst>
              <a:ext uri="{FF2B5EF4-FFF2-40B4-BE49-F238E27FC236}">
                <a16:creationId xmlns:a16="http://schemas.microsoft.com/office/drawing/2014/main" id="{DDFC4A49-4139-57D8-0AFC-B64ACE13B660}"/>
              </a:ext>
            </a:extLst>
          </p:cNvPr>
          <p:cNvSpPr/>
          <p:nvPr/>
        </p:nvSpPr>
        <p:spPr>
          <a:xfrm>
            <a:off x="1341526" y="5431632"/>
            <a:ext cx="6453554" cy="689932"/>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John’s house is </a:t>
            </a:r>
            <a:r>
              <a:rPr lang="en-ZA" sz="2000" b="1" i="0" strike="noStrike" dirty="0">
                <a:solidFill>
                  <a:srgbClr val="51C816"/>
                </a:solidFill>
                <a:effectLst/>
                <a:latin typeface="Twinkl" panose="02000000000000000000" pitchFamily="2" charset="0"/>
                <a:ea typeface="Roboto" panose="02000000000000000000" pitchFamily="2" charset="0"/>
              </a:rPr>
              <a:t>bigger</a:t>
            </a:r>
            <a:r>
              <a:rPr lang="en-ZA" sz="2000" i="0" u="none" strike="noStrike" dirty="0">
                <a:effectLst/>
                <a:latin typeface="Twinkl" panose="02000000000000000000" pitchFamily="2" charset="0"/>
                <a:ea typeface="Roboto" panose="02000000000000000000" pitchFamily="2" charset="0"/>
              </a:rPr>
              <a:t> than Carl’s house.</a:t>
            </a:r>
          </a:p>
          <a:p>
            <a:pPr algn="ctr">
              <a:lnSpc>
                <a:spcPct val="114000"/>
              </a:lnSpc>
            </a:pPr>
            <a:r>
              <a:rPr lang="en-ZA" sz="2000" i="0" u="none" strike="noStrike" dirty="0">
                <a:effectLst/>
                <a:latin typeface="Twinkl" panose="02000000000000000000" pitchFamily="2" charset="0"/>
                <a:ea typeface="Roboto" panose="02000000000000000000" pitchFamily="2" charset="0"/>
              </a:rPr>
              <a:t>Carl’s house is </a:t>
            </a:r>
            <a:r>
              <a:rPr lang="en-ZA" sz="2000" b="1" i="0" strike="noStrike" dirty="0">
                <a:solidFill>
                  <a:srgbClr val="4DB2F2"/>
                </a:solidFill>
                <a:effectLst/>
                <a:latin typeface="Twinkl" panose="02000000000000000000" pitchFamily="2" charset="0"/>
                <a:ea typeface="Roboto" panose="02000000000000000000" pitchFamily="2" charset="0"/>
              </a:rPr>
              <a:t>smaller</a:t>
            </a:r>
            <a:r>
              <a:rPr lang="en-ZA" sz="2000" i="0" u="none" strike="noStrike" dirty="0">
                <a:effectLst/>
                <a:latin typeface="Twinkl" panose="02000000000000000000" pitchFamily="2" charset="0"/>
                <a:ea typeface="Roboto" panose="02000000000000000000" pitchFamily="2" charset="0"/>
              </a:rPr>
              <a:t> than John’s house.</a:t>
            </a:r>
          </a:p>
        </p:txBody>
      </p:sp>
      <p:sp>
        <p:nvSpPr>
          <p:cNvPr id="4" name="Text">
            <a:extLst>
              <a:ext uri="{FF2B5EF4-FFF2-40B4-BE49-F238E27FC236}">
                <a16:creationId xmlns:a16="http://schemas.microsoft.com/office/drawing/2014/main" id="{7DF4EDB7-861C-92B0-ED34-669AF917BAC4}"/>
              </a:ext>
            </a:extLst>
          </p:cNvPr>
          <p:cNvSpPr/>
          <p:nvPr/>
        </p:nvSpPr>
        <p:spPr>
          <a:xfrm>
            <a:off x="5098698" y="4920079"/>
            <a:ext cx="2190126"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John’s house</a:t>
            </a:r>
          </a:p>
        </p:txBody>
      </p:sp>
      <p:pic>
        <p:nvPicPr>
          <p:cNvPr id="7" name="Picture 6">
            <a:extLst>
              <a:ext uri="{FF2B5EF4-FFF2-40B4-BE49-F238E27FC236}">
                <a16:creationId xmlns:a16="http://schemas.microsoft.com/office/drawing/2014/main" id="{A0A274A3-40D6-E7FD-0A96-172F2F93FB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337" r="10337"/>
          <a:stretch/>
        </p:blipFill>
        <p:spPr>
          <a:xfrm>
            <a:off x="1589689" y="2533628"/>
            <a:ext cx="2709750" cy="2279752"/>
          </a:xfrm>
          <a:prstGeom prst="rect">
            <a:avLst/>
          </a:prstGeom>
          <a:ln w="38100">
            <a:solidFill>
              <a:srgbClr val="F69B40"/>
            </a:solidFill>
          </a:ln>
        </p:spPr>
      </p:pic>
      <p:sp>
        <p:nvSpPr>
          <p:cNvPr id="8" name="Text">
            <a:extLst>
              <a:ext uri="{FF2B5EF4-FFF2-40B4-BE49-F238E27FC236}">
                <a16:creationId xmlns:a16="http://schemas.microsoft.com/office/drawing/2014/main" id="{F070E22B-5AE5-B6E3-1EEE-F6018A9F7B24}"/>
              </a:ext>
            </a:extLst>
          </p:cNvPr>
          <p:cNvSpPr/>
          <p:nvPr/>
        </p:nvSpPr>
        <p:spPr>
          <a:xfrm>
            <a:off x="1962924" y="4920079"/>
            <a:ext cx="1963282"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Carl’s house</a:t>
            </a:r>
          </a:p>
        </p:txBody>
      </p:sp>
      <p:sp>
        <p:nvSpPr>
          <p:cNvPr id="10" name="Title">
            <a:extLst>
              <a:ext uri="{FF2B5EF4-FFF2-40B4-BE49-F238E27FC236}">
                <a16:creationId xmlns:a16="http://schemas.microsoft.com/office/drawing/2014/main" id="{BD3AE9EF-C1F7-62D4-3642-37CFE6D9788E}"/>
              </a:ext>
            </a:extLst>
          </p:cNvPr>
          <p:cNvSpPr txBox="1">
            <a:spLocks/>
          </p:cNvSpPr>
          <p:nvPr/>
        </p:nvSpPr>
        <p:spPr>
          <a:xfrm>
            <a:off x="3108779" y="1845217"/>
            <a:ext cx="1422958" cy="468428"/>
          </a:xfrm>
          <a:prstGeom prst="rect">
            <a:avLst/>
          </a:prstGeom>
          <a:solidFill>
            <a:srgbClr val="FFFFFF"/>
          </a:solidFill>
          <a:ln w="31750">
            <a:solidFill>
              <a:srgbClr val="51C816"/>
            </a:solidFill>
          </a:ln>
        </p:spPr>
        <p:txBody>
          <a:bodyPr vert="horz" lIns="252000" tIns="288000" rIns="252000" bIns="252000" rtlCol="0" anchor="ctr" anchorCtr="1">
            <a:noAutofit/>
          </a:bodyPr>
          <a:lstStyle>
            <a:lvl1pPr algn="l" defTabSz="914400" rtl="0" eaLnBrk="1" latinLnBrk="0" hangingPunct="1">
              <a:lnSpc>
                <a:spcPct val="90000"/>
              </a:lnSpc>
              <a:spcBef>
                <a:spcPct val="0"/>
              </a:spcBef>
              <a:buNone/>
              <a:defRPr sz="3600" b="1" kern="1200">
                <a:solidFill>
                  <a:srgbClr val="1C1C1C"/>
                </a:solidFill>
                <a:latin typeface="Roboto" panose="02000000000000000000" pitchFamily="2" charset="0"/>
                <a:ea typeface="Roboto" panose="02000000000000000000" pitchFamily="2" charset="0"/>
                <a:cs typeface="+mj-cs"/>
              </a:defRPr>
            </a:lvl1pPr>
          </a:lstStyle>
          <a:p>
            <a:r>
              <a:rPr lang="en-US" sz="2000" dirty="0">
                <a:solidFill>
                  <a:schemeClr val="tx1">
                    <a:lumMod val="90000"/>
                    <a:lumOff val="10000"/>
                  </a:schemeClr>
                </a:solidFill>
                <a:latin typeface="Twinkl" panose="02000000000000000000" pitchFamily="2" charset="0"/>
              </a:rPr>
              <a:t>Big</a:t>
            </a:r>
            <a:endParaRPr lang="en-GB" sz="2000" dirty="0">
              <a:solidFill>
                <a:schemeClr val="tx1">
                  <a:lumMod val="90000"/>
                  <a:lumOff val="10000"/>
                </a:schemeClr>
              </a:solidFill>
              <a:latin typeface="Twinkl" panose="02000000000000000000" pitchFamily="2" charset="0"/>
            </a:endParaRPr>
          </a:p>
        </p:txBody>
      </p:sp>
      <p:sp>
        <p:nvSpPr>
          <p:cNvPr id="14" name="Title">
            <a:extLst>
              <a:ext uri="{FF2B5EF4-FFF2-40B4-BE49-F238E27FC236}">
                <a16:creationId xmlns:a16="http://schemas.microsoft.com/office/drawing/2014/main" id="{3C584FAB-F2D8-1E1B-7714-9891E5B8F911}"/>
              </a:ext>
            </a:extLst>
          </p:cNvPr>
          <p:cNvSpPr txBox="1">
            <a:spLocks/>
          </p:cNvSpPr>
          <p:nvPr/>
        </p:nvSpPr>
        <p:spPr>
          <a:xfrm>
            <a:off x="4612263" y="1845217"/>
            <a:ext cx="1422958" cy="468428"/>
          </a:xfrm>
          <a:prstGeom prst="rect">
            <a:avLst/>
          </a:prstGeom>
          <a:solidFill>
            <a:srgbClr val="FFFFFF"/>
          </a:solidFill>
          <a:ln w="31750">
            <a:solidFill>
              <a:srgbClr val="4DB2F2"/>
            </a:solidFill>
          </a:ln>
        </p:spPr>
        <p:txBody>
          <a:bodyPr vert="horz" lIns="252000" tIns="288000" rIns="252000" bIns="252000" rtlCol="0" anchor="ctr" anchorCtr="1">
            <a:noAutofit/>
          </a:bodyPr>
          <a:lstStyle>
            <a:lvl1pPr algn="l" defTabSz="914400" rtl="0" eaLnBrk="1" latinLnBrk="0" hangingPunct="1">
              <a:lnSpc>
                <a:spcPct val="90000"/>
              </a:lnSpc>
              <a:spcBef>
                <a:spcPct val="0"/>
              </a:spcBef>
              <a:buNone/>
              <a:defRPr sz="3600" b="1" kern="1200">
                <a:solidFill>
                  <a:srgbClr val="1C1C1C"/>
                </a:solidFill>
                <a:latin typeface="Roboto" panose="02000000000000000000" pitchFamily="2" charset="0"/>
                <a:ea typeface="Roboto" panose="02000000000000000000" pitchFamily="2" charset="0"/>
                <a:cs typeface="+mj-cs"/>
              </a:defRPr>
            </a:lvl1pPr>
          </a:lstStyle>
          <a:p>
            <a:r>
              <a:rPr lang="en-US" sz="2000" dirty="0">
                <a:solidFill>
                  <a:schemeClr val="tx1">
                    <a:lumMod val="90000"/>
                    <a:lumOff val="10000"/>
                  </a:schemeClr>
                </a:solidFill>
                <a:latin typeface="Twinkl" panose="02000000000000000000" pitchFamily="2" charset="0"/>
              </a:rPr>
              <a:t>Small</a:t>
            </a:r>
            <a:endParaRPr lang="en-GB" sz="2000" dirty="0">
              <a:solidFill>
                <a:schemeClr val="tx1">
                  <a:lumMod val="90000"/>
                  <a:lumOff val="10000"/>
                </a:schemeClr>
              </a:solidFill>
              <a:latin typeface="Twinkl" panose="02000000000000000000" pitchFamily="2" charset="0"/>
            </a:endParaRPr>
          </a:p>
        </p:txBody>
      </p:sp>
    </p:spTree>
    <p:extLst>
      <p:ext uri="{BB962C8B-B14F-4D97-AF65-F5344CB8AC3E}">
        <p14:creationId xmlns:p14="http://schemas.microsoft.com/office/powerpoint/2010/main" val="344954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p:bldP spid="8" grpId="0"/>
      <p:bldP spid="10"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42815"/>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8" name="Text">
            <a:extLst>
              <a:ext uri="{FF2B5EF4-FFF2-40B4-BE49-F238E27FC236}">
                <a16:creationId xmlns:a16="http://schemas.microsoft.com/office/drawing/2014/main" id="{8526DDCA-8746-26BB-A2B4-3DF594F59EFD}"/>
              </a:ext>
            </a:extLst>
          </p:cNvPr>
          <p:cNvSpPr/>
          <p:nvPr/>
        </p:nvSpPr>
        <p:spPr>
          <a:xfrm>
            <a:off x="1582020" y="2061133"/>
            <a:ext cx="5979960" cy="372987"/>
          </a:xfrm>
          <a:prstGeom prst="rect">
            <a:avLst/>
          </a:prstGeom>
          <a:ln>
            <a:noFill/>
          </a:ln>
        </p:spPr>
        <p:txBody>
          <a:bodyPr wrap="square" lIns="0" tIns="0" rIns="0" bIns="0">
            <a:spAutoFit/>
          </a:bodyPr>
          <a:lstStyle/>
          <a:p>
            <a:pPr algn="ctr">
              <a:lnSpc>
                <a:spcPct val="114000"/>
              </a:lnSpc>
            </a:pPr>
            <a:r>
              <a:rPr lang="en-ZA" sz="2200">
                <a:latin typeface="Twinkl" panose="02000000000000000000" pitchFamily="2" charset="0"/>
                <a:ea typeface="Roboto" panose="02000000000000000000" pitchFamily="2" charset="0"/>
              </a:rPr>
              <a:t>Giraffes</a:t>
            </a:r>
            <a:r>
              <a:rPr lang="en-ZA" sz="2200" i="0" u="none" strike="noStrike">
                <a:effectLst/>
                <a:latin typeface="Twinkl" panose="02000000000000000000" pitchFamily="2" charset="0"/>
                <a:ea typeface="Roboto" panose="02000000000000000000" pitchFamily="2" charset="0"/>
              </a:rPr>
              <a:t> </a:t>
            </a:r>
            <a:r>
              <a:rPr lang="en-ZA" sz="2200" i="0" u="none" strike="noStrike" dirty="0">
                <a:effectLst/>
                <a:latin typeface="Twinkl" panose="02000000000000000000" pitchFamily="2" charset="0"/>
                <a:ea typeface="Roboto" panose="02000000000000000000" pitchFamily="2" charset="0"/>
              </a:rPr>
              <a:t>are </a:t>
            </a:r>
            <a:r>
              <a:rPr lang="en-ZA" sz="2200" i="0" u="sng" strike="noStrike" dirty="0">
                <a:effectLst/>
                <a:latin typeface="Twinkl" panose="02000000000000000000" pitchFamily="2" charset="0"/>
                <a:ea typeface="Roboto" panose="02000000000000000000" pitchFamily="2" charset="0"/>
              </a:rPr>
              <a:t>                      </a:t>
            </a:r>
            <a:r>
              <a:rPr lang="en-ZA" sz="2200" i="0" u="none" strike="noStrike" dirty="0">
                <a:effectLst/>
                <a:latin typeface="Twinkl" panose="02000000000000000000" pitchFamily="2" charset="0"/>
                <a:ea typeface="Roboto" panose="02000000000000000000" pitchFamily="2" charset="0"/>
              </a:rPr>
              <a:t> than lions.</a:t>
            </a:r>
          </a:p>
        </p:txBody>
      </p:sp>
      <p:sp>
        <p:nvSpPr>
          <p:cNvPr id="7" name="Title">
            <a:extLst>
              <a:ext uri="{FF2B5EF4-FFF2-40B4-BE49-F238E27FC236}">
                <a16:creationId xmlns:a16="http://schemas.microsoft.com/office/drawing/2014/main" id="{B9857690-A9C2-12FF-487C-0C282FC44977}"/>
              </a:ext>
            </a:extLst>
          </p:cNvPr>
          <p:cNvSpPr>
            <a:spLocks noGrp="1"/>
          </p:cNvSpPr>
          <p:nvPr>
            <p:ph type="title"/>
          </p:nvPr>
        </p:nvSpPr>
        <p:spPr>
          <a:xfrm>
            <a:off x="1281750" y="578546"/>
            <a:ext cx="6570972" cy="994306"/>
          </a:xfrm>
        </p:spPr>
        <p:txBody>
          <a:bodyPr lIns="0" rIns="0"/>
          <a:lstStyle/>
          <a:p>
            <a:pPr algn="ctr"/>
            <a:r>
              <a:rPr lang="en-ZA" sz="3000" dirty="0">
                <a:solidFill>
                  <a:schemeClr val="tx1">
                    <a:lumMod val="90000"/>
                    <a:lumOff val="10000"/>
                  </a:schemeClr>
                </a:solidFill>
              </a:rPr>
              <a:t>Choose the correct answer to complete the sentence.</a:t>
            </a:r>
          </a:p>
        </p:txBody>
      </p:sp>
      <p:sp>
        <p:nvSpPr>
          <p:cNvPr id="2" name="Text">
            <a:extLst>
              <a:ext uri="{FF2B5EF4-FFF2-40B4-BE49-F238E27FC236}">
                <a16:creationId xmlns:a16="http://schemas.microsoft.com/office/drawing/2014/main" id="{877E8705-CA14-9DAA-8748-CA04E2578766}"/>
              </a:ext>
            </a:extLst>
          </p:cNvPr>
          <p:cNvSpPr/>
          <p:nvPr/>
        </p:nvSpPr>
        <p:spPr>
          <a:xfrm>
            <a:off x="1582020" y="2852438"/>
            <a:ext cx="1350582" cy="488320"/>
          </a:xfrm>
          <a:prstGeom prst="rect">
            <a:avLst/>
          </a:prstGeom>
          <a:solidFill>
            <a:srgbClr val="FFFFFF"/>
          </a:solidFill>
          <a:ln w="31750">
            <a:solidFill>
              <a:srgbClr val="4DB2F2"/>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tallest</a:t>
            </a:r>
          </a:p>
        </p:txBody>
      </p:sp>
      <p:sp>
        <p:nvSpPr>
          <p:cNvPr id="3" name="Text">
            <a:extLst>
              <a:ext uri="{FF2B5EF4-FFF2-40B4-BE49-F238E27FC236}">
                <a16:creationId xmlns:a16="http://schemas.microsoft.com/office/drawing/2014/main" id="{6A5CEA44-FF5A-C1F9-E361-FF8A1C070FBF}"/>
              </a:ext>
            </a:extLst>
          </p:cNvPr>
          <p:cNvSpPr/>
          <p:nvPr/>
        </p:nvSpPr>
        <p:spPr>
          <a:xfrm>
            <a:off x="3891945" y="2852438"/>
            <a:ext cx="1350582" cy="488320"/>
          </a:xfrm>
          <a:prstGeom prst="rect">
            <a:avLst/>
          </a:prstGeom>
          <a:solidFill>
            <a:srgbClr val="FFFFFF"/>
          </a:solidFill>
          <a:ln w="31750">
            <a:solidFill>
              <a:srgbClr val="4DB2F2"/>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taller</a:t>
            </a:r>
          </a:p>
        </p:txBody>
      </p:sp>
      <p:sp>
        <p:nvSpPr>
          <p:cNvPr id="4" name="Text">
            <a:extLst>
              <a:ext uri="{FF2B5EF4-FFF2-40B4-BE49-F238E27FC236}">
                <a16:creationId xmlns:a16="http://schemas.microsoft.com/office/drawing/2014/main" id="{FD027AA4-AAC6-A5FF-708D-2C3C417431E8}"/>
              </a:ext>
            </a:extLst>
          </p:cNvPr>
          <p:cNvSpPr/>
          <p:nvPr/>
        </p:nvSpPr>
        <p:spPr>
          <a:xfrm>
            <a:off x="6211398" y="2852438"/>
            <a:ext cx="1350582" cy="488320"/>
          </a:xfrm>
          <a:prstGeom prst="rect">
            <a:avLst/>
          </a:prstGeom>
          <a:solidFill>
            <a:srgbClr val="FFFFFF"/>
          </a:solidFill>
          <a:ln w="31750">
            <a:solidFill>
              <a:srgbClr val="4DB2F2"/>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tall</a:t>
            </a:r>
          </a:p>
        </p:txBody>
      </p:sp>
      <p:pic>
        <p:nvPicPr>
          <p:cNvPr id="9" name="Picture 8">
            <a:extLst>
              <a:ext uri="{FF2B5EF4-FFF2-40B4-BE49-F238E27FC236}">
                <a16:creationId xmlns:a16="http://schemas.microsoft.com/office/drawing/2014/main" id="{92A2BFAD-C085-016F-31D2-B33142436717}"/>
              </a:ext>
            </a:extLst>
          </p:cNvPr>
          <p:cNvPicPr>
            <a:picLocks noChangeAspect="1"/>
          </p:cNvPicPr>
          <p:nvPr/>
        </p:nvPicPr>
        <p:blipFill>
          <a:blip r:embed="rId2" cstate="print">
            <a:extLst>
              <a:ext uri="{28A0092B-C50C-407E-A947-70E740481C1C}">
                <a14:useLocalDpi xmlns:a14="http://schemas.microsoft.com/office/drawing/2010/main" val="0"/>
              </a:ext>
            </a:extLst>
          </a:blip>
          <a:srcRect t="24002" b="24002"/>
          <a:stretch/>
        </p:blipFill>
        <p:spPr>
          <a:xfrm>
            <a:off x="2923074" y="3759076"/>
            <a:ext cx="3288324" cy="2279752"/>
          </a:xfrm>
          <a:prstGeom prst="rect">
            <a:avLst/>
          </a:prstGeom>
          <a:ln w="38100">
            <a:solidFill>
              <a:srgbClr val="F69B40"/>
            </a:solidFill>
          </a:ln>
        </p:spPr>
      </p:pic>
      <p:sp>
        <p:nvSpPr>
          <p:cNvPr id="11" name="Text">
            <a:extLst>
              <a:ext uri="{FF2B5EF4-FFF2-40B4-BE49-F238E27FC236}">
                <a16:creationId xmlns:a16="http://schemas.microsoft.com/office/drawing/2014/main" id="{6F7FEF78-9AB1-FA80-EE27-A2D605C698A0}"/>
              </a:ext>
            </a:extLst>
          </p:cNvPr>
          <p:cNvSpPr/>
          <p:nvPr/>
        </p:nvSpPr>
        <p:spPr>
          <a:xfrm>
            <a:off x="3891945" y="2852438"/>
            <a:ext cx="1350582" cy="488320"/>
          </a:xfrm>
          <a:prstGeom prst="rect">
            <a:avLst/>
          </a:prstGeom>
          <a:solidFill>
            <a:srgbClr val="FFFFFF"/>
          </a:solidFill>
          <a:ln w="31750">
            <a:solidFill>
              <a:srgbClr val="51C816"/>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taller</a:t>
            </a:r>
          </a:p>
        </p:txBody>
      </p:sp>
    </p:spTree>
    <p:extLst>
      <p:ext uri="{BB962C8B-B14F-4D97-AF65-F5344CB8AC3E}">
        <p14:creationId xmlns:p14="http://schemas.microsoft.com/office/powerpoint/2010/main" val="346271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animBg="1"/>
      <p:bldP spid="3" grpId="0" animBg="1"/>
      <p:bldP spid="4"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603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42815"/>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8" name="Text">
            <a:extLst>
              <a:ext uri="{FF2B5EF4-FFF2-40B4-BE49-F238E27FC236}">
                <a16:creationId xmlns:a16="http://schemas.microsoft.com/office/drawing/2014/main" id="{8526DDCA-8746-26BB-A2B4-3DF594F59EFD}"/>
              </a:ext>
            </a:extLst>
          </p:cNvPr>
          <p:cNvSpPr/>
          <p:nvPr/>
        </p:nvSpPr>
        <p:spPr>
          <a:xfrm>
            <a:off x="1582020" y="2061133"/>
            <a:ext cx="5979960"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A cheetah is the </a:t>
            </a:r>
            <a:r>
              <a:rPr lang="en-ZA" sz="2200" i="0" u="sng" strike="noStrike" dirty="0">
                <a:effectLst/>
                <a:latin typeface="Twinkl" panose="02000000000000000000" pitchFamily="2" charset="0"/>
                <a:ea typeface="Roboto" panose="02000000000000000000" pitchFamily="2" charset="0"/>
              </a:rPr>
              <a:t>                      </a:t>
            </a:r>
            <a:r>
              <a:rPr lang="en-ZA" sz="2200" i="0" u="none" strike="noStrike" dirty="0">
                <a:effectLst/>
                <a:latin typeface="Twinkl" panose="02000000000000000000" pitchFamily="2" charset="0"/>
                <a:ea typeface="Roboto" panose="02000000000000000000" pitchFamily="2" charset="0"/>
              </a:rPr>
              <a:t> animal.</a:t>
            </a:r>
          </a:p>
        </p:txBody>
      </p:sp>
      <p:sp>
        <p:nvSpPr>
          <p:cNvPr id="7" name="Title">
            <a:extLst>
              <a:ext uri="{FF2B5EF4-FFF2-40B4-BE49-F238E27FC236}">
                <a16:creationId xmlns:a16="http://schemas.microsoft.com/office/drawing/2014/main" id="{B9857690-A9C2-12FF-487C-0C282FC44977}"/>
              </a:ext>
            </a:extLst>
          </p:cNvPr>
          <p:cNvSpPr>
            <a:spLocks noGrp="1"/>
          </p:cNvSpPr>
          <p:nvPr>
            <p:ph type="title"/>
          </p:nvPr>
        </p:nvSpPr>
        <p:spPr>
          <a:xfrm>
            <a:off x="1281750" y="578546"/>
            <a:ext cx="6570972" cy="994306"/>
          </a:xfrm>
        </p:spPr>
        <p:txBody>
          <a:bodyPr lIns="0" rIns="0"/>
          <a:lstStyle/>
          <a:p>
            <a:pPr algn="ctr"/>
            <a:r>
              <a:rPr lang="en-ZA" sz="3000" dirty="0">
                <a:solidFill>
                  <a:schemeClr val="tx1">
                    <a:lumMod val="90000"/>
                    <a:lumOff val="10000"/>
                  </a:schemeClr>
                </a:solidFill>
              </a:rPr>
              <a:t>Choose the correct answer to complete the sentence.</a:t>
            </a:r>
          </a:p>
        </p:txBody>
      </p:sp>
      <p:sp>
        <p:nvSpPr>
          <p:cNvPr id="2" name="Text">
            <a:extLst>
              <a:ext uri="{FF2B5EF4-FFF2-40B4-BE49-F238E27FC236}">
                <a16:creationId xmlns:a16="http://schemas.microsoft.com/office/drawing/2014/main" id="{877E8705-CA14-9DAA-8748-CA04E2578766}"/>
              </a:ext>
            </a:extLst>
          </p:cNvPr>
          <p:cNvSpPr/>
          <p:nvPr/>
        </p:nvSpPr>
        <p:spPr>
          <a:xfrm>
            <a:off x="1582020" y="2852438"/>
            <a:ext cx="1350582" cy="488320"/>
          </a:xfrm>
          <a:prstGeom prst="rect">
            <a:avLst/>
          </a:prstGeom>
          <a:solidFill>
            <a:srgbClr val="FFFFFF"/>
          </a:solidFill>
          <a:ln w="31750">
            <a:solidFill>
              <a:srgbClr val="4DB2F2"/>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fast</a:t>
            </a:r>
          </a:p>
        </p:txBody>
      </p:sp>
      <p:sp>
        <p:nvSpPr>
          <p:cNvPr id="3" name="Text">
            <a:extLst>
              <a:ext uri="{FF2B5EF4-FFF2-40B4-BE49-F238E27FC236}">
                <a16:creationId xmlns:a16="http://schemas.microsoft.com/office/drawing/2014/main" id="{6A5CEA44-FF5A-C1F9-E361-FF8A1C070FBF}"/>
              </a:ext>
            </a:extLst>
          </p:cNvPr>
          <p:cNvSpPr/>
          <p:nvPr/>
        </p:nvSpPr>
        <p:spPr>
          <a:xfrm>
            <a:off x="3891945" y="2852438"/>
            <a:ext cx="1350582" cy="488320"/>
          </a:xfrm>
          <a:prstGeom prst="rect">
            <a:avLst/>
          </a:prstGeom>
          <a:solidFill>
            <a:srgbClr val="FFFFFF"/>
          </a:solidFill>
          <a:ln w="31750">
            <a:solidFill>
              <a:srgbClr val="4DB2F2"/>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faster</a:t>
            </a:r>
          </a:p>
        </p:txBody>
      </p:sp>
      <p:sp>
        <p:nvSpPr>
          <p:cNvPr id="4" name="Text">
            <a:extLst>
              <a:ext uri="{FF2B5EF4-FFF2-40B4-BE49-F238E27FC236}">
                <a16:creationId xmlns:a16="http://schemas.microsoft.com/office/drawing/2014/main" id="{FD027AA4-AAC6-A5FF-708D-2C3C417431E8}"/>
              </a:ext>
            </a:extLst>
          </p:cNvPr>
          <p:cNvSpPr/>
          <p:nvPr/>
        </p:nvSpPr>
        <p:spPr>
          <a:xfrm>
            <a:off x="6211398" y="2852438"/>
            <a:ext cx="1350582" cy="488320"/>
          </a:xfrm>
          <a:prstGeom prst="rect">
            <a:avLst/>
          </a:prstGeom>
          <a:solidFill>
            <a:srgbClr val="FFFFFF"/>
          </a:solidFill>
          <a:ln w="31750">
            <a:solidFill>
              <a:srgbClr val="4DB2F2"/>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fastest</a:t>
            </a:r>
          </a:p>
        </p:txBody>
      </p:sp>
      <p:pic>
        <p:nvPicPr>
          <p:cNvPr id="9" name="Picture 8">
            <a:extLst>
              <a:ext uri="{FF2B5EF4-FFF2-40B4-BE49-F238E27FC236}">
                <a16:creationId xmlns:a16="http://schemas.microsoft.com/office/drawing/2014/main" id="{92A2BFAD-C085-016F-31D2-B33142436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304" t="14795" r="10304" b="4575"/>
          <a:stretch/>
        </p:blipFill>
        <p:spPr>
          <a:xfrm>
            <a:off x="2923074" y="3759076"/>
            <a:ext cx="3288324" cy="2279752"/>
          </a:xfrm>
          <a:prstGeom prst="rect">
            <a:avLst/>
          </a:prstGeom>
          <a:ln w="38100">
            <a:solidFill>
              <a:srgbClr val="F69B40"/>
            </a:solidFill>
          </a:ln>
        </p:spPr>
      </p:pic>
      <p:sp>
        <p:nvSpPr>
          <p:cNvPr id="5" name="Text">
            <a:extLst>
              <a:ext uri="{FF2B5EF4-FFF2-40B4-BE49-F238E27FC236}">
                <a16:creationId xmlns:a16="http://schemas.microsoft.com/office/drawing/2014/main" id="{B2A080FA-1C25-46B3-BC49-834E811B6EC0}"/>
              </a:ext>
            </a:extLst>
          </p:cNvPr>
          <p:cNvSpPr/>
          <p:nvPr/>
        </p:nvSpPr>
        <p:spPr>
          <a:xfrm>
            <a:off x="6211398" y="2852437"/>
            <a:ext cx="1350582" cy="488320"/>
          </a:xfrm>
          <a:prstGeom prst="rect">
            <a:avLst/>
          </a:prstGeom>
          <a:solidFill>
            <a:srgbClr val="FFFFFF"/>
          </a:solidFill>
          <a:ln w="31750">
            <a:solidFill>
              <a:srgbClr val="51C816"/>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fastest</a:t>
            </a:r>
          </a:p>
        </p:txBody>
      </p:sp>
    </p:spTree>
    <p:extLst>
      <p:ext uri="{BB962C8B-B14F-4D97-AF65-F5344CB8AC3E}">
        <p14:creationId xmlns:p14="http://schemas.microsoft.com/office/powerpoint/2010/main" val="387767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animBg="1"/>
      <p:bldP spid="3" grpId="0" animBg="1"/>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42815"/>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8" name="Text">
            <a:extLst>
              <a:ext uri="{FF2B5EF4-FFF2-40B4-BE49-F238E27FC236}">
                <a16:creationId xmlns:a16="http://schemas.microsoft.com/office/drawing/2014/main" id="{8526DDCA-8746-26BB-A2B4-3DF594F59EFD}"/>
              </a:ext>
            </a:extLst>
          </p:cNvPr>
          <p:cNvSpPr/>
          <p:nvPr/>
        </p:nvSpPr>
        <p:spPr>
          <a:xfrm>
            <a:off x="1582020" y="2061133"/>
            <a:ext cx="5979960"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Summer is the </a:t>
            </a:r>
            <a:r>
              <a:rPr lang="en-ZA" sz="2200" i="0" u="sng" strike="noStrike" dirty="0">
                <a:effectLst/>
                <a:latin typeface="Twinkl" panose="02000000000000000000" pitchFamily="2" charset="0"/>
                <a:ea typeface="Roboto" panose="02000000000000000000" pitchFamily="2" charset="0"/>
              </a:rPr>
              <a:t>                      </a:t>
            </a:r>
            <a:r>
              <a:rPr lang="en-ZA" sz="2200" i="0" u="none" strike="noStrike" dirty="0">
                <a:effectLst/>
                <a:latin typeface="Twinkl" panose="02000000000000000000" pitchFamily="2" charset="0"/>
                <a:ea typeface="Roboto" panose="02000000000000000000" pitchFamily="2" charset="0"/>
              </a:rPr>
              <a:t> season.</a:t>
            </a:r>
          </a:p>
        </p:txBody>
      </p:sp>
      <p:sp>
        <p:nvSpPr>
          <p:cNvPr id="7" name="Title">
            <a:extLst>
              <a:ext uri="{FF2B5EF4-FFF2-40B4-BE49-F238E27FC236}">
                <a16:creationId xmlns:a16="http://schemas.microsoft.com/office/drawing/2014/main" id="{B9857690-A9C2-12FF-487C-0C282FC44977}"/>
              </a:ext>
            </a:extLst>
          </p:cNvPr>
          <p:cNvSpPr>
            <a:spLocks noGrp="1"/>
          </p:cNvSpPr>
          <p:nvPr>
            <p:ph type="title"/>
          </p:nvPr>
        </p:nvSpPr>
        <p:spPr>
          <a:xfrm>
            <a:off x="1281750" y="578546"/>
            <a:ext cx="6570972" cy="994306"/>
          </a:xfrm>
        </p:spPr>
        <p:txBody>
          <a:bodyPr lIns="0" rIns="0"/>
          <a:lstStyle/>
          <a:p>
            <a:pPr algn="ctr"/>
            <a:r>
              <a:rPr lang="en-ZA" sz="3000" dirty="0">
                <a:solidFill>
                  <a:schemeClr val="tx1">
                    <a:lumMod val="90000"/>
                    <a:lumOff val="10000"/>
                  </a:schemeClr>
                </a:solidFill>
              </a:rPr>
              <a:t>Choose the correct answer to complete the sentence.</a:t>
            </a:r>
          </a:p>
        </p:txBody>
      </p:sp>
      <p:sp>
        <p:nvSpPr>
          <p:cNvPr id="2" name="Text">
            <a:extLst>
              <a:ext uri="{FF2B5EF4-FFF2-40B4-BE49-F238E27FC236}">
                <a16:creationId xmlns:a16="http://schemas.microsoft.com/office/drawing/2014/main" id="{877E8705-CA14-9DAA-8748-CA04E2578766}"/>
              </a:ext>
            </a:extLst>
          </p:cNvPr>
          <p:cNvSpPr/>
          <p:nvPr/>
        </p:nvSpPr>
        <p:spPr>
          <a:xfrm>
            <a:off x="1582020" y="2852438"/>
            <a:ext cx="1481732" cy="488320"/>
          </a:xfrm>
          <a:prstGeom prst="rect">
            <a:avLst/>
          </a:prstGeom>
          <a:solidFill>
            <a:srgbClr val="FFFFFF"/>
          </a:solidFill>
          <a:ln w="31750">
            <a:solidFill>
              <a:srgbClr val="4DB2F2"/>
            </a:solidFill>
          </a:ln>
        </p:spPr>
        <p:txBody>
          <a:bodyPr vert="horz" lIns="0" tIns="288000" rIns="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more hot</a:t>
            </a:r>
          </a:p>
        </p:txBody>
      </p:sp>
      <p:sp>
        <p:nvSpPr>
          <p:cNvPr id="3" name="Text">
            <a:extLst>
              <a:ext uri="{FF2B5EF4-FFF2-40B4-BE49-F238E27FC236}">
                <a16:creationId xmlns:a16="http://schemas.microsoft.com/office/drawing/2014/main" id="{6A5CEA44-FF5A-C1F9-E361-FF8A1C070FBF}"/>
              </a:ext>
            </a:extLst>
          </p:cNvPr>
          <p:cNvSpPr/>
          <p:nvPr/>
        </p:nvSpPr>
        <p:spPr>
          <a:xfrm>
            <a:off x="3891945" y="2852438"/>
            <a:ext cx="1350582" cy="488320"/>
          </a:xfrm>
          <a:prstGeom prst="rect">
            <a:avLst/>
          </a:prstGeom>
          <a:solidFill>
            <a:srgbClr val="FFFFFF"/>
          </a:solidFill>
          <a:ln w="31750">
            <a:solidFill>
              <a:srgbClr val="4DB2F2"/>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hottest</a:t>
            </a:r>
          </a:p>
        </p:txBody>
      </p:sp>
      <p:sp>
        <p:nvSpPr>
          <p:cNvPr id="4" name="Text">
            <a:extLst>
              <a:ext uri="{FF2B5EF4-FFF2-40B4-BE49-F238E27FC236}">
                <a16:creationId xmlns:a16="http://schemas.microsoft.com/office/drawing/2014/main" id="{FD027AA4-AAC6-A5FF-708D-2C3C417431E8}"/>
              </a:ext>
            </a:extLst>
          </p:cNvPr>
          <p:cNvSpPr/>
          <p:nvPr/>
        </p:nvSpPr>
        <p:spPr>
          <a:xfrm>
            <a:off x="6211398" y="2852438"/>
            <a:ext cx="1350582" cy="488320"/>
          </a:xfrm>
          <a:prstGeom prst="rect">
            <a:avLst/>
          </a:prstGeom>
          <a:solidFill>
            <a:srgbClr val="FFFFFF"/>
          </a:solidFill>
          <a:ln w="31750">
            <a:solidFill>
              <a:srgbClr val="4DB2F2"/>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hotter</a:t>
            </a:r>
          </a:p>
        </p:txBody>
      </p:sp>
      <p:pic>
        <p:nvPicPr>
          <p:cNvPr id="9" name="Picture 8">
            <a:extLst>
              <a:ext uri="{FF2B5EF4-FFF2-40B4-BE49-F238E27FC236}">
                <a16:creationId xmlns:a16="http://schemas.microsoft.com/office/drawing/2014/main" id="{92A2BFAD-C085-016F-31D2-B33142436717}"/>
              </a:ext>
            </a:extLst>
          </p:cNvPr>
          <p:cNvPicPr>
            <a:picLocks noChangeAspect="1"/>
          </p:cNvPicPr>
          <p:nvPr/>
        </p:nvPicPr>
        <p:blipFill>
          <a:blip r:embed="rId2" cstate="print">
            <a:extLst>
              <a:ext uri="{28A0092B-C50C-407E-A947-70E740481C1C}">
                <a14:useLocalDpi xmlns:a14="http://schemas.microsoft.com/office/drawing/2010/main" val="0"/>
              </a:ext>
            </a:extLst>
          </a:blip>
          <a:srcRect l="1939" r="1939"/>
          <a:stretch/>
        </p:blipFill>
        <p:spPr>
          <a:xfrm>
            <a:off x="2923074" y="3759076"/>
            <a:ext cx="3288324" cy="2279752"/>
          </a:xfrm>
          <a:prstGeom prst="rect">
            <a:avLst/>
          </a:prstGeom>
          <a:ln w="38100">
            <a:solidFill>
              <a:srgbClr val="F69B40"/>
            </a:solidFill>
          </a:ln>
        </p:spPr>
      </p:pic>
      <p:sp>
        <p:nvSpPr>
          <p:cNvPr id="5" name="Text">
            <a:extLst>
              <a:ext uri="{FF2B5EF4-FFF2-40B4-BE49-F238E27FC236}">
                <a16:creationId xmlns:a16="http://schemas.microsoft.com/office/drawing/2014/main" id="{FEFA5AB3-A050-20AC-38F4-739D9BE7DA10}"/>
              </a:ext>
            </a:extLst>
          </p:cNvPr>
          <p:cNvSpPr/>
          <p:nvPr/>
        </p:nvSpPr>
        <p:spPr>
          <a:xfrm>
            <a:off x="3891945" y="2852438"/>
            <a:ext cx="1350582" cy="488320"/>
          </a:xfrm>
          <a:prstGeom prst="rect">
            <a:avLst/>
          </a:prstGeom>
          <a:solidFill>
            <a:srgbClr val="FFFFFF"/>
          </a:solidFill>
          <a:ln w="31750">
            <a:solidFill>
              <a:srgbClr val="51C816"/>
            </a:solidFill>
          </a:ln>
        </p:spPr>
        <p:txBody>
          <a:bodyPr vert="horz" lIns="252000" tIns="288000" rIns="252000" bIns="252000" rtlCol="0" anchor="ctr" anchorCtr="1">
            <a:noAutofit/>
          </a:bodyPr>
          <a:lstStyle/>
          <a:p>
            <a:pP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hottest</a:t>
            </a:r>
          </a:p>
        </p:txBody>
      </p:sp>
    </p:spTree>
    <p:extLst>
      <p:ext uri="{BB962C8B-B14F-4D97-AF65-F5344CB8AC3E}">
        <p14:creationId xmlns:p14="http://schemas.microsoft.com/office/powerpoint/2010/main" val="322106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animBg="1"/>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42815"/>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8" name="Text">
            <a:extLst>
              <a:ext uri="{FF2B5EF4-FFF2-40B4-BE49-F238E27FC236}">
                <a16:creationId xmlns:a16="http://schemas.microsoft.com/office/drawing/2014/main" id="{8526DDCA-8746-26BB-A2B4-3DF594F59EFD}"/>
              </a:ext>
            </a:extLst>
          </p:cNvPr>
          <p:cNvSpPr/>
          <p:nvPr/>
        </p:nvSpPr>
        <p:spPr>
          <a:xfrm>
            <a:off x="1582020" y="2061133"/>
            <a:ext cx="5979960"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A leather jacket is </a:t>
            </a:r>
            <a:r>
              <a:rPr lang="en-ZA" sz="2200" i="0" u="sng" strike="noStrike" dirty="0">
                <a:effectLst/>
                <a:latin typeface="Twinkl" panose="02000000000000000000" pitchFamily="2" charset="0"/>
                <a:ea typeface="Roboto" panose="02000000000000000000" pitchFamily="2" charset="0"/>
              </a:rPr>
              <a:t>                      </a:t>
            </a:r>
            <a:r>
              <a:rPr lang="en-ZA" sz="2200" i="0" u="none" strike="noStrike" dirty="0">
                <a:effectLst/>
                <a:latin typeface="Twinkl" panose="02000000000000000000" pitchFamily="2" charset="0"/>
                <a:ea typeface="Roboto" panose="02000000000000000000" pitchFamily="2" charset="0"/>
              </a:rPr>
              <a:t> a t-shirt.</a:t>
            </a:r>
          </a:p>
        </p:txBody>
      </p:sp>
      <p:sp>
        <p:nvSpPr>
          <p:cNvPr id="7" name="Title">
            <a:extLst>
              <a:ext uri="{FF2B5EF4-FFF2-40B4-BE49-F238E27FC236}">
                <a16:creationId xmlns:a16="http://schemas.microsoft.com/office/drawing/2014/main" id="{B9857690-A9C2-12FF-487C-0C282FC44977}"/>
              </a:ext>
            </a:extLst>
          </p:cNvPr>
          <p:cNvSpPr>
            <a:spLocks noGrp="1"/>
          </p:cNvSpPr>
          <p:nvPr>
            <p:ph type="title"/>
          </p:nvPr>
        </p:nvSpPr>
        <p:spPr>
          <a:xfrm>
            <a:off x="1281750" y="578546"/>
            <a:ext cx="6570972" cy="994306"/>
          </a:xfrm>
        </p:spPr>
        <p:txBody>
          <a:bodyPr lIns="0" rIns="0"/>
          <a:lstStyle/>
          <a:p>
            <a:pPr algn="ctr"/>
            <a:r>
              <a:rPr lang="en-ZA" sz="3000" dirty="0">
                <a:solidFill>
                  <a:schemeClr val="tx1">
                    <a:lumMod val="90000"/>
                    <a:lumOff val="10000"/>
                  </a:schemeClr>
                </a:solidFill>
              </a:rPr>
              <a:t>Choose the correct answer to complete the sentence.</a:t>
            </a:r>
          </a:p>
        </p:txBody>
      </p:sp>
      <p:sp>
        <p:nvSpPr>
          <p:cNvPr id="2" name="Text">
            <a:extLst>
              <a:ext uri="{FF2B5EF4-FFF2-40B4-BE49-F238E27FC236}">
                <a16:creationId xmlns:a16="http://schemas.microsoft.com/office/drawing/2014/main" id="{877E8705-CA14-9DAA-8748-CA04E2578766}"/>
              </a:ext>
            </a:extLst>
          </p:cNvPr>
          <p:cNvSpPr/>
          <p:nvPr/>
        </p:nvSpPr>
        <p:spPr>
          <a:xfrm>
            <a:off x="1280980" y="2728265"/>
            <a:ext cx="2073514" cy="741318"/>
          </a:xfrm>
          <a:prstGeom prst="rect">
            <a:avLst/>
          </a:prstGeom>
          <a:solidFill>
            <a:srgbClr val="FFFFFF"/>
          </a:solidFill>
          <a:ln w="31750">
            <a:solidFill>
              <a:srgbClr val="4DB2F2"/>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more expensive than</a:t>
            </a:r>
          </a:p>
        </p:txBody>
      </p:sp>
      <p:sp>
        <p:nvSpPr>
          <p:cNvPr id="3" name="Text">
            <a:extLst>
              <a:ext uri="{FF2B5EF4-FFF2-40B4-BE49-F238E27FC236}">
                <a16:creationId xmlns:a16="http://schemas.microsoft.com/office/drawing/2014/main" id="{6A5CEA44-FF5A-C1F9-E361-FF8A1C070FBF}"/>
              </a:ext>
            </a:extLst>
          </p:cNvPr>
          <p:cNvSpPr/>
          <p:nvPr/>
        </p:nvSpPr>
        <p:spPr>
          <a:xfrm>
            <a:off x="3525715" y="2728265"/>
            <a:ext cx="2083042" cy="741318"/>
          </a:xfrm>
          <a:prstGeom prst="rect">
            <a:avLst/>
          </a:prstGeom>
          <a:solidFill>
            <a:srgbClr val="FFFFFF"/>
          </a:solidFill>
          <a:ln w="31750">
            <a:solidFill>
              <a:srgbClr val="4DB2F2"/>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more expensive then</a:t>
            </a:r>
          </a:p>
        </p:txBody>
      </p:sp>
      <p:sp>
        <p:nvSpPr>
          <p:cNvPr id="4" name="Text">
            <a:extLst>
              <a:ext uri="{FF2B5EF4-FFF2-40B4-BE49-F238E27FC236}">
                <a16:creationId xmlns:a16="http://schemas.microsoft.com/office/drawing/2014/main" id="{FD027AA4-AAC6-A5FF-708D-2C3C417431E8}"/>
              </a:ext>
            </a:extLst>
          </p:cNvPr>
          <p:cNvSpPr/>
          <p:nvPr/>
        </p:nvSpPr>
        <p:spPr>
          <a:xfrm>
            <a:off x="5779978" y="2728265"/>
            <a:ext cx="2083042" cy="741318"/>
          </a:xfrm>
          <a:prstGeom prst="rect">
            <a:avLst/>
          </a:prstGeom>
          <a:solidFill>
            <a:srgbClr val="FFFFFF"/>
          </a:solidFill>
          <a:ln w="31750">
            <a:solidFill>
              <a:srgbClr val="4DB2F2"/>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most expensive than</a:t>
            </a:r>
          </a:p>
        </p:txBody>
      </p:sp>
      <p:pic>
        <p:nvPicPr>
          <p:cNvPr id="9" name="Picture 8">
            <a:extLst>
              <a:ext uri="{FF2B5EF4-FFF2-40B4-BE49-F238E27FC236}">
                <a16:creationId xmlns:a16="http://schemas.microsoft.com/office/drawing/2014/main" id="{92A2BFAD-C085-016F-31D2-B33142436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375" b="51237"/>
          <a:stretch/>
        </p:blipFill>
        <p:spPr>
          <a:xfrm>
            <a:off x="2923074" y="3759076"/>
            <a:ext cx="3288324" cy="2279752"/>
          </a:xfrm>
          <a:prstGeom prst="rect">
            <a:avLst/>
          </a:prstGeom>
          <a:ln w="38100">
            <a:solidFill>
              <a:srgbClr val="F69B40"/>
            </a:solidFill>
          </a:ln>
        </p:spPr>
      </p:pic>
      <p:sp>
        <p:nvSpPr>
          <p:cNvPr id="6" name="Text">
            <a:extLst>
              <a:ext uri="{FF2B5EF4-FFF2-40B4-BE49-F238E27FC236}">
                <a16:creationId xmlns:a16="http://schemas.microsoft.com/office/drawing/2014/main" id="{1275E755-D1F7-0B06-D761-915FD47B0DBC}"/>
              </a:ext>
            </a:extLst>
          </p:cNvPr>
          <p:cNvSpPr/>
          <p:nvPr/>
        </p:nvSpPr>
        <p:spPr>
          <a:xfrm>
            <a:off x="1280980" y="2728265"/>
            <a:ext cx="2073514" cy="741318"/>
          </a:xfrm>
          <a:prstGeom prst="rect">
            <a:avLst/>
          </a:prstGeom>
          <a:solidFill>
            <a:srgbClr val="FFFFFF"/>
          </a:solidFill>
          <a:ln w="31750">
            <a:solidFill>
              <a:srgbClr val="51C816"/>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more expensive than</a:t>
            </a:r>
          </a:p>
        </p:txBody>
      </p:sp>
    </p:spTree>
    <p:extLst>
      <p:ext uri="{BB962C8B-B14F-4D97-AF65-F5344CB8AC3E}">
        <p14:creationId xmlns:p14="http://schemas.microsoft.com/office/powerpoint/2010/main" val="31637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animBg="1"/>
      <p:bldP spid="3" grpId="0" animBg="1"/>
      <p:bldP spid="4"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42815"/>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8" name="Text">
            <a:extLst>
              <a:ext uri="{FF2B5EF4-FFF2-40B4-BE49-F238E27FC236}">
                <a16:creationId xmlns:a16="http://schemas.microsoft.com/office/drawing/2014/main" id="{8526DDCA-8746-26BB-A2B4-3DF594F59EFD}"/>
              </a:ext>
            </a:extLst>
          </p:cNvPr>
          <p:cNvSpPr/>
          <p:nvPr/>
        </p:nvSpPr>
        <p:spPr>
          <a:xfrm>
            <a:off x="1169377" y="2061133"/>
            <a:ext cx="6805246"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Football is one of </a:t>
            </a:r>
            <a:r>
              <a:rPr lang="en-ZA" sz="2200" i="0" u="sng" strike="noStrike" dirty="0">
                <a:effectLst/>
                <a:latin typeface="Twinkl" panose="02000000000000000000" pitchFamily="2" charset="0"/>
                <a:ea typeface="Roboto" panose="02000000000000000000" pitchFamily="2" charset="0"/>
              </a:rPr>
              <a:t>                      </a:t>
            </a:r>
            <a:r>
              <a:rPr lang="en-ZA" sz="2200" i="0" u="none" strike="noStrike" dirty="0">
                <a:effectLst/>
                <a:latin typeface="Twinkl" panose="02000000000000000000" pitchFamily="2" charset="0"/>
                <a:ea typeface="Roboto" panose="02000000000000000000" pitchFamily="2" charset="0"/>
              </a:rPr>
              <a:t> sports in the world.</a:t>
            </a:r>
          </a:p>
        </p:txBody>
      </p:sp>
      <p:sp>
        <p:nvSpPr>
          <p:cNvPr id="7" name="Title">
            <a:extLst>
              <a:ext uri="{FF2B5EF4-FFF2-40B4-BE49-F238E27FC236}">
                <a16:creationId xmlns:a16="http://schemas.microsoft.com/office/drawing/2014/main" id="{B9857690-A9C2-12FF-487C-0C282FC44977}"/>
              </a:ext>
            </a:extLst>
          </p:cNvPr>
          <p:cNvSpPr>
            <a:spLocks noGrp="1"/>
          </p:cNvSpPr>
          <p:nvPr>
            <p:ph type="title"/>
          </p:nvPr>
        </p:nvSpPr>
        <p:spPr>
          <a:xfrm>
            <a:off x="1281750" y="578546"/>
            <a:ext cx="6570972" cy="994306"/>
          </a:xfrm>
        </p:spPr>
        <p:txBody>
          <a:bodyPr lIns="0" rIns="0"/>
          <a:lstStyle/>
          <a:p>
            <a:pPr algn="ctr"/>
            <a:r>
              <a:rPr lang="en-ZA" sz="3000" dirty="0">
                <a:solidFill>
                  <a:schemeClr val="tx1">
                    <a:lumMod val="90000"/>
                    <a:lumOff val="10000"/>
                  </a:schemeClr>
                </a:solidFill>
              </a:rPr>
              <a:t>Choose the correct answer to complete the sentence.</a:t>
            </a:r>
          </a:p>
        </p:txBody>
      </p:sp>
      <p:sp>
        <p:nvSpPr>
          <p:cNvPr id="2" name="Text">
            <a:extLst>
              <a:ext uri="{FF2B5EF4-FFF2-40B4-BE49-F238E27FC236}">
                <a16:creationId xmlns:a16="http://schemas.microsoft.com/office/drawing/2014/main" id="{877E8705-CA14-9DAA-8748-CA04E2578766}"/>
              </a:ext>
            </a:extLst>
          </p:cNvPr>
          <p:cNvSpPr/>
          <p:nvPr/>
        </p:nvSpPr>
        <p:spPr>
          <a:xfrm>
            <a:off x="1291278" y="2857090"/>
            <a:ext cx="2411019" cy="483668"/>
          </a:xfrm>
          <a:prstGeom prst="rect">
            <a:avLst/>
          </a:prstGeom>
          <a:solidFill>
            <a:srgbClr val="FFFFFF"/>
          </a:solidFill>
          <a:ln w="31750">
            <a:solidFill>
              <a:srgbClr val="4DB2F2"/>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the most popular</a:t>
            </a:r>
          </a:p>
        </p:txBody>
      </p:sp>
      <p:sp>
        <p:nvSpPr>
          <p:cNvPr id="3" name="Text">
            <a:extLst>
              <a:ext uri="{FF2B5EF4-FFF2-40B4-BE49-F238E27FC236}">
                <a16:creationId xmlns:a16="http://schemas.microsoft.com/office/drawing/2014/main" id="{6A5CEA44-FF5A-C1F9-E361-FF8A1C070FBF}"/>
              </a:ext>
            </a:extLst>
          </p:cNvPr>
          <p:cNvSpPr/>
          <p:nvPr/>
        </p:nvSpPr>
        <p:spPr>
          <a:xfrm>
            <a:off x="4016735" y="2857090"/>
            <a:ext cx="2083042" cy="483668"/>
          </a:xfrm>
          <a:prstGeom prst="rect">
            <a:avLst/>
          </a:prstGeom>
          <a:solidFill>
            <a:srgbClr val="FFFFFF"/>
          </a:solidFill>
          <a:ln w="31750">
            <a:solidFill>
              <a:srgbClr val="4DB2F2"/>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a most popular</a:t>
            </a:r>
          </a:p>
        </p:txBody>
      </p:sp>
      <p:sp>
        <p:nvSpPr>
          <p:cNvPr id="4" name="Text">
            <a:extLst>
              <a:ext uri="{FF2B5EF4-FFF2-40B4-BE49-F238E27FC236}">
                <a16:creationId xmlns:a16="http://schemas.microsoft.com/office/drawing/2014/main" id="{FD027AA4-AAC6-A5FF-708D-2C3C417431E8}"/>
              </a:ext>
            </a:extLst>
          </p:cNvPr>
          <p:cNvSpPr/>
          <p:nvPr/>
        </p:nvSpPr>
        <p:spPr>
          <a:xfrm>
            <a:off x="6414215" y="2857090"/>
            <a:ext cx="1438507" cy="483668"/>
          </a:xfrm>
          <a:prstGeom prst="rect">
            <a:avLst/>
          </a:prstGeom>
          <a:solidFill>
            <a:srgbClr val="FFFFFF"/>
          </a:solidFill>
          <a:ln w="31750">
            <a:solidFill>
              <a:srgbClr val="4DB2F2"/>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populest</a:t>
            </a:r>
          </a:p>
        </p:txBody>
      </p:sp>
      <p:pic>
        <p:nvPicPr>
          <p:cNvPr id="9" name="Picture 8">
            <a:extLst>
              <a:ext uri="{FF2B5EF4-FFF2-40B4-BE49-F238E27FC236}">
                <a16:creationId xmlns:a16="http://schemas.microsoft.com/office/drawing/2014/main" id="{92A2BFAD-C085-016F-31D2-B33142436717}"/>
              </a:ext>
            </a:extLst>
          </p:cNvPr>
          <p:cNvPicPr>
            <a:picLocks noChangeAspect="1"/>
          </p:cNvPicPr>
          <p:nvPr/>
        </p:nvPicPr>
        <p:blipFill>
          <a:blip r:embed="rId2" cstate="print">
            <a:extLst>
              <a:ext uri="{28A0092B-C50C-407E-A947-70E740481C1C}">
                <a14:useLocalDpi xmlns:a14="http://schemas.microsoft.com/office/drawing/2010/main" val="0"/>
              </a:ext>
            </a:extLst>
          </a:blip>
          <a:srcRect t="15336" b="15336"/>
          <a:stretch/>
        </p:blipFill>
        <p:spPr>
          <a:xfrm>
            <a:off x="2923074" y="3759076"/>
            <a:ext cx="3288324" cy="2279752"/>
          </a:xfrm>
          <a:prstGeom prst="rect">
            <a:avLst/>
          </a:prstGeom>
          <a:ln w="38100">
            <a:solidFill>
              <a:srgbClr val="F69B40"/>
            </a:solidFill>
          </a:ln>
        </p:spPr>
      </p:pic>
      <p:sp>
        <p:nvSpPr>
          <p:cNvPr id="6" name="Text">
            <a:extLst>
              <a:ext uri="{FF2B5EF4-FFF2-40B4-BE49-F238E27FC236}">
                <a16:creationId xmlns:a16="http://schemas.microsoft.com/office/drawing/2014/main" id="{F8829615-E4BB-9A46-B699-3274E04FC3BA}"/>
              </a:ext>
            </a:extLst>
          </p:cNvPr>
          <p:cNvSpPr/>
          <p:nvPr/>
        </p:nvSpPr>
        <p:spPr>
          <a:xfrm>
            <a:off x="1291278" y="2857090"/>
            <a:ext cx="2411019" cy="483668"/>
          </a:xfrm>
          <a:prstGeom prst="rect">
            <a:avLst/>
          </a:prstGeom>
          <a:solidFill>
            <a:srgbClr val="FFFFFF"/>
          </a:solidFill>
          <a:ln w="31750">
            <a:solidFill>
              <a:srgbClr val="51C816"/>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the most popular</a:t>
            </a:r>
          </a:p>
        </p:txBody>
      </p:sp>
    </p:spTree>
    <p:extLst>
      <p:ext uri="{BB962C8B-B14F-4D97-AF65-F5344CB8AC3E}">
        <p14:creationId xmlns:p14="http://schemas.microsoft.com/office/powerpoint/2010/main" val="102582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animBg="1"/>
      <p:bldP spid="3" grpId="0" animBg="1"/>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42815"/>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8" name="Text">
            <a:extLst>
              <a:ext uri="{FF2B5EF4-FFF2-40B4-BE49-F238E27FC236}">
                <a16:creationId xmlns:a16="http://schemas.microsoft.com/office/drawing/2014/main" id="{8526DDCA-8746-26BB-A2B4-3DF594F59EFD}"/>
              </a:ext>
            </a:extLst>
          </p:cNvPr>
          <p:cNvSpPr/>
          <p:nvPr/>
        </p:nvSpPr>
        <p:spPr>
          <a:xfrm>
            <a:off x="729762" y="2061133"/>
            <a:ext cx="7684476"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Avocado ice-cream is the </a:t>
            </a:r>
            <a:r>
              <a:rPr lang="en-ZA" sz="2200" i="0" u="sng" strike="noStrike" dirty="0">
                <a:effectLst/>
                <a:latin typeface="Twinkl" panose="02000000000000000000" pitchFamily="2" charset="0"/>
                <a:ea typeface="Roboto" panose="02000000000000000000" pitchFamily="2" charset="0"/>
              </a:rPr>
              <a:t>               </a:t>
            </a:r>
            <a:r>
              <a:rPr lang="en-ZA" sz="2200" i="0" u="none" strike="noStrike" dirty="0">
                <a:effectLst/>
                <a:latin typeface="Twinkl" panose="02000000000000000000" pitchFamily="2" charset="0"/>
                <a:ea typeface="Roboto" panose="02000000000000000000" pitchFamily="2" charset="0"/>
              </a:rPr>
              <a:t> dessert in my city.</a:t>
            </a:r>
          </a:p>
        </p:txBody>
      </p:sp>
      <p:sp>
        <p:nvSpPr>
          <p:cNvPr id="7" name="Title">
            <a:extLst>
              <a:ext uri="{FF2B5EF4-FFF2-40B4-BE49-F238E27FC236}">
                <a16:creationId xmlns:a16="http://schemas.microsoft.com/office/drawing/2014/main" id="{B9857690-A9C2-12FF-487C-0C282FC44977}"/>
              </a:ext>
            </a:extLst>
          </p:cNvPr>
          <p:cNvSpPr>
            <a:spLocks noGrp="1"/>
          </p:cNvSpPr>
          <p:nvPr>
            <p:ph type="title"/>
          </p:nvPr>
        </p:nvSpPr>
        <p:spPr>
          <a:xfrm>
            <a:off x="1281750" y="578546"/>
            <a:ext cx="6570972" cy="994306"/>
          </a:xfrm>
        </p:spPr>
        <p:txBody>
          <a:bodyPr lIns="0" rIns="0"/>
          <a:lstStyle/>
          <a:p>
            <a:pPr algn="ctr"/>
            <a:r>
              <a:rPr lang="en-ZA" sz="3000" dirty="0">
                <a:solidFill>
                  <a:schemeClr val="tx1">
                    <a:lumMod val="90000"/>
                    <a:lumOff val="10000"/>
                  </a:schemeClr>
                </a:solidFill>
              </a:rPr>
              <a:t>Choose the correct answer to complete the sentence.</a:t>
            </a:r>
          </a:p>
        </p:txBody>
      </p:sp>
      <p:sp>
        <p:nvSpPr>
          <p:cNvPr id="2" name="Text">
            <a:extLst>
              <a:ext uri="{FF2B5EF4-FFF2-40B4-BE49-F238E27FC236}">
                <a16:creationId xmlns:a16="http://schemas.microsoft.com/office/drawing/2014/main" id="{877E8705-CA14-9DAA-8748-CA04E2578766}"/>
              </a:ext>
            </a:extLst>
          </p:cNvPr>
          <p:cNvSpPr/>
          <p:nvPr/>
        </p:nvSpPr>
        <p:spPr>
          <a:xfrm>
            <a:off x="1425982" y="2857090"/>
            <a:ext cx="1864426" cy="483668"/>
          </a:xfrm>
          <a:prstGeom prst="rect">
            <a:avLst/>
          </a:prstGeom>
          <a:solidFill>
            <a:srgbClr val="FFFFFF"/>
          </a:solidFill>
          <a:ln w="31750">
            <a:solidFill>
              <a:srgbClr val="4DB2F2"/>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less popular</a:t>
            </a:r>
          </a:p>
        </p:txBody>
      </p:sp>
      <p:sp>
        <p:nvSpPr>
          <p:cNvPr id="3" name="Text">
            <a:extLst>
              <a:ext uri="{FF2B5EF4-FFF2-40B4-BE49-F238E27FC236}">
                <a16:creationId xmlns:a16="http://schemas.microsoft.com/office/drawing/2014/main" id="{6A5CEA44-FF5A-C1F9-E361-FF8A1C070FBF}"/>
              </a:ext>
            </a:extLst>
          </p:cNvPr>
          <p:cNvSpPr/>
          <p:nvPr/>
        </p:nvSpPr>
        <p:spPr>
          <a:xfrm>
            <a:off x="3710355" y="2857090"/>
            <a:ext cx="1594842" cy="483668"/>
          </a:xfrm>
          <a:prstGeom prst="rect">
            <a:avLst/>
          </a:prstGeom>
          <a:solidFill>
            <a:srgbClr val="FFFFFF"/>
          </a:solidFill>
          <a:ln w="31750">
            <a:solidFill>
              <a:srgbClr val="4DB2F2"/>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populest</a:t>
            </a:r>
          </a:p>
        </p:txBody>
      </p:sp>
      <p:sp>
        <p:nvSpPr>
          <p:cNvPr id="4" name="Text">
            <a:extLst>
              <a:ext uri="{FF2B5EF4-FFF2-40B4-BE49-F238E27FC236}">
                <a16:creationId xmlns:a16="http://schemas.microsoft.com/office/drawing/2014/main" id="{FD027AA4-AAC6-A5FF-708D-2C3C417431E8}"/>
              </a:ext>
            </a:extLst>
          </p:cNvPr>
          <p:cNvSpPr/>
          <p:nvPr/>
        </p:nvSpPr>
        <p:spPr>
          <a:xfrm>
            <a:off x="5725144" y="2857090"/>
            <a:ext cx="1992874" cy="483668"/>
          </a:xfrm>
          <a:prstGeom prst="rect">
            <a:avLst/>
          </a:prstGeom>
          <a:solidFill>
            <a:srgbClr val="FFFFFF"/>
          </a:solidFill>
          <a:ln w="31750">
            <a:solidFill>
              <a:srgbClr val="4DB2F2"/>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least popular</a:t>
            </a:r>
          </a:p>
        </p:txBody>
      </p:sp>
      <p:pic>
        <p:nvPicPr>
          <p:cNvPr id="9" name="Picture 8">
            <a:extLst>
              <a:ext uri="{FF2B5EF4-FFF2-40B4-BE49-F238E27FC236}">
                <a16:creationId xmlns:a16="http://schemas.microsoft.com/office/drawing/2014/main" id="{92A2BFAD-C085-016F-31D2-B33142436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648" b="23123"/>
          <a:stretch/>
        </p:blipFill>
        <p:spPr>
          <a:xfrm>
            <a:off x="2923074" y="3759076"/>
            <a:ext cx="3288324" cy="2279752"/>
          </a:xfrm>
          <a:prstGeom prst="rect">
            <a:avLst/>
          </a:prstGeom>
          <a:ln w="38100">
            <a:solidFill>
              <a:srgbClr val="F69B40"/>
            </a:solidFill>
          </a:ln>
        </p:spPr>
      </p:pic>
      <p:sp>
        <p:nvSpPr>
          <p:cNvPr id="6" name="Text">
            <a:extLst>
              <a:ext uri="{FF2B5EF4-FFF2-40B4-BE49-F238E27FC236}">
                <a16:creationId xmlns:a16="http://schemas.microsoft.com/office/drawing/2014/main" id="{FC89BEE8-120F-70FB-1BD3-D0EC5FA27172}"/>
              </a:ext>
            </a:extLst>
          </p:cNvPr>
          <p:cNvSpPr/>
          <p:nvPr/>
        </p:nvSpPr>
        <p:spPr>
          <a:xfrm>
            <a:off x="5725144" y="2857090"/>
            <a:ext cx="1992874" cy="483668"/>
          </a:xfrm>
          <a:prstGeom prst="rect">
            <a:avLst/>
          </a:prstGeom>
          <a:solidFill>
            <a:srgbClr val="FFFFFF"/>
          </a:solidFill>
          <a:ln w="31750">
            <a:solidFill>
              <a:srgbClr val="51C816"/>
            </a:solidFill>
          </a:ln>
        </p:spPr>
        <p:txBody>
          <a:bodyPr vert="horz" lIns="0" tIns="288000" rIns="0" bIns="252000" rtlCol="0" anchor="ctr" anchorCtr="1">
            <a:noAutofit/>
          </a:bodyPr>
          <a:lstStyle/>
          <a:p>
            <a:pPr algn="ctr">
              <a:lnSpc>
                <a:spcPct val="90000"/>
              </a:lnSpc>
              <a:spcBef>
                <a:spcPct val="0"/>
              </a:spcBef>
            </a:pPr>
            <a:r>
              <a:rPr lang="en-ZA" sz="2000" b="1" dirty="0">
                <a:solidFill>
                  <a:schemeClr val="tx1">
                    <a:lumMod val="90000"/>
                    <a:lumOff val="10000"/>
                  </a:schemeClr>
                </a:solidFill>
                <a:latin typeface="Twinkl" panose="02000000000000000000" pitchFamily="2" charset="0"/>
                <a:ea typeface="Roboto" panose="02000000000000000000" pitchFamily="2" charset="0"/>
                <a:cs typeface="+mj-cs"/>
              </a:rPr>
              <a:t>least popular</a:t>
            </a:r>
          </a:p>
        </p:txBody>
      </p:sp>
    </p:spTree>
    <p:extLst>
      <p:ext uri="{BB962C8B-B14F-4D97-AF65-F5344CB8AC3E}">
        <p14:creationId xmlns:p14="http://schemas.microsoft.com/office/powerpoint/2010/main" val="105999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animBg="1"/>
      <p:bldP spid="3" grpId="0" animBg="1"/>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098301" y="1273269"/>
            <a:ext cx="6937869"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6FA530B-D04F-8EEF-1E09-99E216AACF31}"/>
              </a:ext>
            </a:extLst>
          </p:cNvPr>
          <p:cNvSpPr>
            <a:spLocks noGrp="1"/>
          </p:cNvSpPr>
          <p:nvPr>
            <p:ph type="title"/>
          </p:nvPr>
        </p:nvSpPr>
        <p:spPr>
          <a:xfrm>
            <a:off x="457198" y="607145"/>
            <a:ext cx="8220075" cy="597402"/>
          </a:xfrm>
        </p:spPr>
        <p:txBody>
          <a:bodyPr lIns="0" rIns="0"/>
          <a:lstStyle/>
          <a:p>
            <a:pPr algn="ctr"/>
            <a:r>
              <a:rPr lang="en-ZA" sz="3500" dirty="0">
                <a:solidFill>
                  <a:schemeClr val="tx1">
                    <a:lumMod val="90000"/>
                    <a:lumOff val="10000"/>
                  </a:schemeClr>
                </a:solidFill>
              </a:rPr>
              <a:t>Complete the table</a:t>
            </a:r>
          </a:p>
        </p:txBody>
      </p:sp>
      <p:graphicFrame>
        <p:nvGraphicFramePr>
          <p:cNvPr id="6" name="Table 5">
            <a:extLst>
              <a:ext uri="{FF2B5EF4-FFF2-40B4-BE49-F238E27FC236}">
                <a16:creationId xmlns:a16="http://schemas.microsoft.com/office/drawing/2014/main" id="{E82A48D6-4AFC-0027-3225-853BD8B1DE53}"/>
              </a:ext>
            </a:extLst>
          </p:cNvPr>
          <p:cNvGraphicFramePr>
            <a:graphicFrameLocks noGrp="1"/>
          </p:cNvGraphicFramePr>
          <p:nvPr>
            <p:extLst>
              <p:ext uri="{D42A27DB-BD31-4B8C-83A1-F6EECF244321}">
                <p14:modId xmlns:p14="http://schemas.microsoft.com/office/powerpoint/2010/main" val="878703208"/>
              </p:ext>
            </p:extLst>
          </p:nvPr>
        </p:nvGraphicFramePr>
        <p:xfrm>
          <a:off x="1098301" y="1423377"/>
          <a:ext cx="6937869" cy="4792980"/>
        </p:xfrm>
        <a:graphic>
          <a:graphicData uri="http://schemas.openxmlformats.org/drawingml/2006/table">
            <a:tbl>
              <a:tblPr firstRow="1" bandRow="1">
                <a:tableStyleId>{17292A2E-F333-43FB-9621-5CBBE7FDCDCB}</a:tableStyleId>
              </a:tblPr>
              <a:tblGrid>
                <a:gridCol w="2312623">
                  <a:extLst>
                    <a:ext uri="{9D8B030D-6E8A-4147-A177-3AD203B41FA5}">
                      <a16:colId xmlns:a16="http://schemas.microsoft.com/office/drawing/2014/main" val="1096705408"/>
                    </a:ext>
                  </a:extLst>
                </a:gridCol>
                <a:gridCol w="2312623">
                  <a:extLst>
                    <a:ext uri="{9D8B030D-6E8A-4147-A177-3AD203B41FA5}">
                      <a16:colId xmlns:a16="http://schemas.microsoft.com/office/drawing/2014/main" val="305124856"/>
                    </a:ext>
                  </a:extLst>
                </a:gridCol>
                <a:gridCol w="2312623">
                  <a:extLst>
                    <a:ext uri="{9D8B030D-6E8A-4147-A177-3AD203B41FA5}">
                      <a16:colId xmlns:a16="http://schemas.microsoft.com/office/drawing/2014/main" val="2461040239"/>
                    </a:ext>
                  </a:extLst>
                </a:gridCol>
              </a:tblGrid>
              <a:tr h="370840">
                <a:tc>
                  <a:txBody>
                    <a:bodyPr/>
                    <a:lstStyle/>
                    <a:p>
                      <a:pPr rtl="0" fontAlgn="t">
                        <a:spcBef>
                          <a:spcPts val="0"/>
                        </a:spcBef>
                        <a:spcAft>
                          <a:spcPts val="0"/>
                        </a:spcAft>
                      </a:pPr>
                      <a:r>
                        <a:rPr lang="en-ZA" sz="1700" b="1" i="0" u="none" strike="noStrike" dirty="0">
                          <a:solidFill>
                            <a:srgbClr val="000000"/>
                          </a:solidFill>
                          <a:effectLst/>
                          <a:latin typeface="+mn-lt"/>
                        </a:rPr>
                        <a:t>Adjective</a:t>
                      </a:r>
                      <a:endParaRPr lang="en-ZA" b="1"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CFA3"/>
                    </a:solidFill>
                  </a:tcPr>
                </a:tc>
                <a:tc>
                  <a:txBody>
                    <a:bodyPr/>
                    <a:lstStyle/>
                    <a:p>
                      <a:pPr rtl="0" fontAlgn="t">
                        <a:spcBef>
                          <a:spcPts val="0"/>
                        </a:spcBef>
                        <a:spcAft>
                          <a:spcPts val="0"/>
                        </a:spcAft>
                      </a:pPr>
                      <a:r>
                        <a:rPr lang="en-ZA" sz="1700" b="1" i="0" u="none" strike="noStrike" dirty="0">
                          <a:solidFill>
                            <a:srgbClr val="000000"/>
                          </a:solidFill>
                          <a:effectLst/>
                          <a:latin typeface="+mn-lt"/>
                        </a:rPr>
                        <a:t>Comparative</a:t>
                      </a:r>
                      <a:endParaRPr lang="en-ZA" b="1"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CFA3"/>
                    </a:solidFill>
                  </a:tcPr>
                </a:tc>
                <a:tc>
                  <a:txBody>
                    <a:bodyPr/>
                    <a:lstStyle/>
                    <a:p>
                      <a:pPr rtl="0" fontAlgn="t">
                        <a:spcBef>
                          <a:spcPts val="0"/>
                        </a:spcBef>
                        <a:spcAft>
                          <a:spcPts val="0"/>
                        </a:spcAft>
                      </a:pPr>
                      <a:r>
                        <a:rPr lang="en-ZA" sz="1700" b="1" i="0" u="none" strike="noStrike" dirty="0">
                          <a:solidFill>
                            <a:srgbClr val="000000"/>
                          </a:solidFill>
                          <a:effectLst/>
                          <a:latin typeface="+mn-lt"/>
                        </a:rPr>
                        <a:t>Superlative</a:t>
                      </a:r>
                      <a:endParaRPr lang="en-ZA" b="1"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CFA3"/>
                    </a:solidFill>
                  </a:tcPr>
                </a:tc>
                <a:extLst>
                  <a:ext uri="{0D108BD9-81ED-4DB2-BD59-A6C34878D82A}">
                    <a16:rowId xmlns:a16="http://schemas.microsoft.com/office/drawing/2014/main" val="3561349850"/>
                  </a:ext>
                </a:extLst>
              </a:tr>
              <a:tr h="370840">
                <a:tc>
                  <a:txBody>
                    <a:bodyPr/>
                    <a:lstStyle/>
                    <a:p>
                      <a:pPr rtl="0" fontAlgn="t">
                        <a:spcBef>
                          <a:spcPts val="0"/>
                        </a:spcBef>
                        <a:spcAft>
                          <a:spcPts val="0"/>
                        </a:spcAft>
                      </a:pPr>
                      <a:r>
                        <a:rPr lang="en-ZA" sz="1600" b="0" i="0" u="none" strike="noStrike" dirty="0">
                          <a:solidFill>
                            <a:srgbClr val="000000"/>
                          </a:solidFill>
                          <a:effectLst/>
                          <a:latin typeface="+mn-lt"/>
                        </a:rPr>
                        <a:t>tall</a:t>
                      </a: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6106626"/>
                  </a:ext>
                </a:extLst>
              </a:tr>
              <a:tr h="370840">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heavier</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481304"/>
                  </a:ext>
                </a:extLst>
              </a:tr>
              <a:tr h="370840">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most / least expensive </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0394716"/>
                  </a:ext>
                </a:extLst>
              </a:tr>
              <a:tr h="370840">
                <a:tc>
                  <a:txBody>
                    <a:bodyPr/>
                    <a:lstStyle/>
                    <a:p>
                      <a:pPr rtl="0" fontAlgn="t">
                        <a:spcBef>
                          <a:spcPts val="0"/>
                        </a:spcBef>
                        <a:spcAft>
                          <a:spcPts val="0"/>
                        </a:spcAft>
                      </a:pPr>
                      <a:r>
                        <a:rPr lang="en-ZA" sz="1600" b="0" i="0" u="none" strike="noStrike">
                          <a:solidFill>
                            <a:srgbClr val="000000"/>
                          </a:solidFill>
                          <a:effectLst/>
                          <a:latin typeface="+mn-lt"/>
                        </a:rPr>
                        <a:t>hot</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352798"/>
                  </a:ext>
                </a:extLst>
              </a:tr>
              <a:tr h="370840">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more / less popular</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1403671"/>
                  </a:ext>
                </a:extLst>
              </a:tr>
              <a:tr h="370840">
                <a:tc>
                  <a:txBody>
                    <a:bodyPr/>
                    <a:lstStyle/>
                    <a:p>
                      <a:pPr rtl="0" fontAlgn="t">
                        <a:spcBef>
                          <a:spcPts val="0"/>
                        </a:spcBef>
                        <a:spcAft>
                          <a:spcPts val="0"/>
                        </a:spcAft>
                      </a:pPr>
                      <a:r>
                        <a:rPr lang="en-ZA" sz="1600" b="0" i="0" u="none" strike="noStrike">
                          <a:solidFill>
                            <a:srgbClr val="000000"/>
                          </a:solidFill>
                          <a:effectLst/>
                          <a:latin typeface="+mn-lt"/>
                        </a:rPr>
                        <a:t>cold</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8584502"/>
                  </a:ext>
                </a:extLst>
              </a:tr>
              <a:tr h="370840">
                <a:tc>
                  <a:txBody>
                    <a:bodyPr/>
                    <a:lstStyle/>
                    <a:p>
                      <a:pPr rtl="0" fontAlgn="t">
                        <a:spcBef>
                          <a:spcPts val="0"/>
                        </a:spcBef>
                        <a:spcAft>
                          <a:spcPts val="0"/>
                        </a:spcAft>
                      </a:pPr>
                      <a:r>
                        <a:rPr lang="en-ZA" sz="1600" b="0" i="0" u="none" strike="noStrike" dirty="0">
                          <a:solidFill>
                            <a:srgbClr val="000000"/>
                          </a:solidFill>
                          <a:effectLst/>
                          <a:latin typeface="+mn-lt"/>
                        </a:rPr>
                        <a:t>fast</a:t>
                      </a: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840663"/>
                  </a:ext>
                </a:extLst>
              </a:tr>
              <a:tr h="370840">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bigger</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3432998"/>
                  </a:ext>
                </a:extLst>
              </a:tr>
              <a:tr h="370840">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smallest</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7814900"/>
                  </a:ext>
                </a:extLst>
              </a:tr>
              <a:tr h="370840">
                <a:tc>
                  <a:txBody>
                    <a:bodyPr/>
                    <a:lstStyle/>
                    <a:p>
                      <a:pPr rtl="0" fontAlgn="t">
                        <a:spcBef>
                          <a:spcPts val="0"/>
                        </a:spcBef>
                        <a:spcAft>
                          <a:spcPts val="0"/>
                        </a:spcAft>
                      </a:pPr>
                      <a:r>
                        <a:rPr lang="en-ZA" sz="1600" b="0" i="0" u="none" strike="noStrike" dirty="0">
                          <a:solidFill>
                            <a:srgbClr val="000000"/>
                          </a:solidFill>
                          <a:effectLst/>
                          <a:latin typeface="+mn-lt"/>
                        </a:rPr>
                        <a:t>difficult</a:t>
                      </a: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6289331"/>
                  </a:ext>
                </a:extLst>
              </a:tr>
            </a:tbl>
          </a:graphicData>
        </a:graphic>
      </p:graphicFrame>
      <p:graphicFrame>
        <p:nvGraphicFramePr>
          <p:cNvPr id="11" name="Table 10">
            <a:extLst>
              <a:ext uri="{FF2B5EF4-FFF2-40B4-BE49-F238E27FC236}">
                <a16:creationId xmlns:a16="http://schemas.microsoft.com/office/drawing/2014/main" id="{A658EC4B-F5E9-46DA-165C-18A5E33EC00D}"/>
              </a:ext>
            </a:extLst>
          </p:cNvPr>
          <p:cNvGraphicFramePr>
            <a:graphicFrameLocks noGrp="1"/>
          </p:cNvGraphicFramePr>
          <p:nvPr>
            <p:extLst>
              <p:ext uri="{D42A27DB-BD31-4B8C-83A1-F6EECF244321}">
                <p14:modId xmlns:p14="http://schemas.microsoft.com/office/powerpoint/2010/main" val="3863588788"/>
              </p:ext>
            </p:extLst>
          </p:nvPr>
        </p:nvGraphicFramePr>
        <p:xfrm>
          <a:off x="1107830" y="1423376"/>
          <a:ext cx="6937869" cy="4792980"/>
        </p:xfrm>
        <a:graphic>
          <a:graphicData uri="http://schemas.openxmlformats.org/drawingml/2006/table">
            <a:tbl>
              <a:tblPr firstRow="1" bandRow="1">
                <a:tableStyleId>{17292A2E-F333-43FB-9621-5CBBE7FDCDCB}</a:tableStyleId>
              </a:tblPr>
              <a:tblGrid>
                <a:gridCol w="2312623">
                  <a:extLst>
                    <a:ext uri="{9D8B030D-6E8A-4147-A177-3AD203B41FA5}">
                      <a16:colId xmlns:a16="http://schemas.microsoft.com/office/drawing/2014/main" val="1096705408"/>
                    </a:ext>
                  </a:extLst>
                </a:gridCol>
                <a:gridCol w="2312623">
                  <a:extLst>
                    <a:ext uri="{9D8B030D-6E8A-4147-A177-3AD203B41FA5}">
                      <a16:colId xmlns:a16="http://schemas.microsoft.com/office/drawing/2014/main" val="305124856"/>
                    </a:ext>
                  </a:extLst>
                </a:gridCol>
                <a:gridCol w="2312623">
                  <a:extLst>
                    <a:ext uri="{9D8B030D-6E8A-4147-A177-3AD203B41FA5}">
                      <a16:colId xmlns:a16="http://schemas.microsoft.com/office/drawing/2014/main" val="2461040239"/>
                    </a:ext>
                  </a:extLst>
                </a:gridCol>
              </a:tblGrid>
              <a:tr h="370840">
                <a:tc>
                  <a:txBody>
                    <a:bodyPr/>
                    <a:lstStyle/>
                    <a:p>
                      <a:pPr rtl="0" fontAlgn="t">
                        <a:spcBef>
                          <a:spcPts val="0"/>
                        </a:spcBef>
                        <a:spcAft>
                          <a:spcPts val="0"/>
                        </a:spcAft>
                      </a:pPr>
                      <a:r>
                        <a:rPr lang="en-ZA" sz="1700" b="1" i="0" u="none" strike="noStrike" dirty="0">
                          <a:solidFill>
                            <a:srgbClr val="000000"/>
                          </a:solidFill>
                          <a:effectLst/>
                          <a:latin typeface="+mn-lt"/>
                        </a:rPr>
                        <a:t>Adjective</a:t>
                      </a:r>
                      <a:endParaRPr lang="en-ZA" b="1"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CFA3"/>
                    </a:solidFill>
                  </a:tcPr>
                </a:tc>
                <a:tc>
                  <a:txBody>
                    <a:bodyPr/>
                    <a:lstStyle/>
                    <a:p>
                      <a:pPr rtl="0" fontAlgn="t">
                        <a:spcBef>
                          <a:spcPts val="0"/>
                        </a:spcBef>
                        <a:spcAft>
                          <a:spcPts val="0"/>
                        </a:spcAft>
                      </a:pPr>
                      <a:r>
                        <a:rPr lang="en-ZA" sz="1700" b="1" i="0" u="none" strike="noStrike" dirty="0">
                          <a:solidFill>
                            <a:srgbClr val="000000"/>
                          </a:solidFill>
                          <a:effectLst/>
                          <a:latin typeface="+mn-lt"/>
                        </a:rPr>
                        <a:t>Comparative</a:t>
                      </a:r>
                      <a:endParaRPr lang="en-ZA" b="1"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CFA3"/>
                    </a:solidFill>
                  </a:tcPr>
                </a:tc>
                <a:tc>
                  <a:txBody>
                    <a:bodyPr/>
                    <a:lstStyle/>
                    <a:p>
                      <a:pPr rtl="0" fontAlgn="t">
                        <a:spcBef>
                          <a:spcPts val="0"/>
                        </a:spcBef>
                        <a:spcAft>
                          <a:spcPts val="0"/>
                        </a:spcAft>
                      </a:pPr>
                      <a:r>
                        <a:rPr lang="en-ZA" sz="1700" b="1" i="0" u="none" strike="noStrike" dirty="0">
                          <a:solidFill>
                            <a:srgbClr val="000000"/>
                          </a:solidFill>
                          <a:effectLst/>
                          <a:latin typeface="+mn-lt"/>
                        </a:rPr>
                        <a:t>Superlative</a:t>
                      </a:r>
                      <a:endParaRPr lang="en-ZA" b="1"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CFA3"/>
                    </a:solidFill>
                  </a:tcPr>
                </a:tc>
                <a:extLst>
                  <a:ext uri="{0D108BD9-81ED-4DB2-BD59-A6C34878D82A}">
                    <a16:rowId xmlns:a16="http://schemas.microsoft.com/office/drawing/2014/main" val="3561349850"/>
                  </a:ext>
                </a:extLst>
              </a:tr>
              <a:tr h="370840">
                <a:tc>
                  <a:txBody>
                    <a:bodyPr/>
                    <a:lstStyle/>
                    <a:p>
                      <a:pPr rtl="0" fontAlgn="t">
                        <a:spcBef>
                          <a:spcPts val="0"/>
                        </a:spcBef>
                        <a:spcAft>
                          <a:spcPts val="0"/>
                        </a:spcAft>
                      </a:pPr>
                      <a:r>
                        <a:rPr lang="en-ZA" sz="1600" b="0" i="0" u="none" strike="noStrike" dirty="0">
                          <a:solidFill>
                            <a:srgbClr val="000000"/>
                          </a:solidFill>
                          <a:effectLst/>
                          <a:latin typeface="+mn-lt"/>
                        </a:rPr>
                        <a:t>tall</a:t>
                      </a: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dirty="0">
                          <a:solidFill>
                            <a:srgbClr val="F69B40"/>
                          </a:solidFill>
                          <a:effectLst/>
                          <a:latin typeface="+mn-lt"/>
                        </a:rPr>
                        <a:t>taller</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dirty="0">
                          <a:solidFill>
                            <a:srgbClr val="F69B40"/>
                          </a:solidFill>
                          <a:effectLst/>
                          <a:latin typeface="+mn-lt"/>
                        </a:rPr>
                        <a:t>tallest</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6106626"/>
                  </a:ext>
                </a:extLst>
              </a:tr>
              <a:tr h="370840">
                <a:tc>
                  <a:txBody>
                    <a:bodyPr/>
                    <a:lstStyle/>
                    <a:p>
                      <a:pPr rtl="0" fontAlgn="t">
                        <a:spcBef>
                          <a:spcPts val="0"/>
                        </a:spcBef>
                        <a:spcAft>
                          <a:spcPts val="0"/>
                        </a:spcAft>
                      </a:pPr>
                      <a:r>
                        <a:rPr lang="en-ZA" sz="1600" b="1" i="0" u="none" strike="noStrike" dirty="0">
                          <a:solidFill>
                            <a:srgbClr val="F69B40"/>
                          </a:solidFill>
                          <a:effectLst/>
                          <a:latin typeface="+mn-lt"/>
                        </a:rPr>
                        <a:t>heavy</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heavier</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dirty="0">
                          <a:solidFill>
                            <a:srgbClr val="F69B40"/>
                          </a:solidFill>
                          <a:effectLst/>
                          <a:latin typeface="+mn-lt"/>
                        </a:rPr>
                        <a:t>heaviest</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481304"/>
                  </a:ext>
                </a:extLst>
              </a:tr>
              <a:tr h="370840">
                <a:tc>
                  <a:txBody>
                    <a:bodyPr/>
                    <a:lstStyle/>
                    <a:p>
                      <a:pPr rtl="0" fontAlgn="t">
                        <a:spcBef>
                          <a:spcPts val="0"/>
                        </a:spcBef>
                        <a:spcAft>
                          <a:spcPts val="0"/>
                        </a:spcAft>
                      </a:pPr>
                      <a:r>
                        <a:rPr lang="en-ZA" sz="1600" b="1" i="0" u="none" strike="noStrike" dirty="0">
                          <a:solidFill>
                            <a:srgbClr val="F69B40"/>
                          </a:solidFill>
                          <a:effectLst/>
                          <a:latin typeface="+mn-lt"/>
                        </a:rPr>
                        <a:t>expensive</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a:solidFill>
                            <a:srgbClr val="F69B40"/>
                          </a:solidFill>
                          <a:effectLst/>
                          <a:latin typeface="+mn-lt"/>
                        </a:rPr>
                        <a:t>more / less expensive</a:t>
                      </a:r>
                      <a:endParaRPr lang="en-ZA" sz="1600" b="1">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most / least expensive </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0394716"/>
                  </a:ext>
                </a:extLst>
              </a:tr>
              <a:tr h="370840">
                <a:tc>
                  <a:txBody>
                    <a:bodyPr/>
                    <a:lstStyle/>
                    <a:p>
                      <a:pPr rtl="0" fontAlgn="t">
                        <a:spcBef>
                          <a:spcPts val="0"/>
                        </a:spcBef>
                        <a:spcAft>
                          <a:spcPts val="0"/>
                        </a:spcAft>
                      </a:pPr>
                      <a:r>
                        <a:rPr lang="en-ZA" sz="1600" b="0" i="0" u="none" strike="noStrike">
                          <a:solidFill>
                            <a:srgbClr val="000000"/>
                          </a:solidFill>
                          <a:effectLst/>
                          <a:latin typeface="+mn-lt"/>
                        </a:rPr>
                        <a:t>hot</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dirty="0">
                          <a:solidFill>
                            <a:srgbClr val="F69B40"/>
                          </a:solidFill>
                          <a:effectLst/>
                          <a:latin typeface="+mn-lt"/>
                        </a:rPr>
                        <a:t>hotter</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a:solidFill>
                            <a:srgbClr val="F69B40"/>
                          </a:solidFill>
                          <a:effectLst/>
                          <a:latin typeface="+mn-lt"/>
                        </a:rPr>
                        <a:t>hottest</a:t>
                      </a:r>
                      <a:endParaRPr lang="en-ZA" sz="1600" b="1">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352798"/>
                  </a:ext>
                </a:extLst>
              </a:tr>
              <a:tr h="370840">
                <a:tc>
                  <a:txBody>
                    <a:bodyPr/>
                    <a:lstStyle/>
                    <a:p>
                      <a:pPr rtl="0" fontAlgn="t">
                        <a:spcBef>
                          <a:spcPts val="0"/>
                        </a:spcBef>
                        <a:spcAft>
                          <a:spcPts val="0"/>
                        </a:spcAft>
                      </a:pPr>
                      <a:r>
                        <a:rPr lang="en-ZA" sz="1600" b="1" i="0" u="none" strike="noStrike" dirty="0">
                          <a:solidFill>
                            <a:srgbClr val="F69B40"/>
                          </a:solidFill>
                          <a:effectLst/>
                          <a:latin typeface="+mn-lt"/>
                        </a:rPr>
                        <a:t>popular</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more / less popular</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a:solidFill>
                            <a:srgbClr val="F69B40"/>
                          </a:solidFill>
                          <a:effectLst/>
                          <a:latin typeface="+mn-lt"/>
                        </a:rPr>
                        <a:t>most / least popular</a:t>
                      </a:r>
                      <a:endParaRPr lang="en-ZA" sz="1600" b="1">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1403671"/>
                  </a:ext>
                </a:extLst>
              </a:tr>
              <a:tr h="370840">
                <a:tc>
                  <a:txBody>
                    <a:bodyPr/>
                    <a:lstStyle/>
                    <a:p>
                      <a:pPr rtl="0" fontAlgn="t">
                        <a:spcBef>
                          <a:spcPts val="0"/>
                        </a:spcBef>
                        <a:spcAft>
                          <a:spcPts val="0"/>
                        </a:spcAft>
                      </a:pPr>
                      <a:r>
                        <a:rPr lang="en-ZA" sz="1600" b="0" i="0" u="none" strike="noStrike" dirty="0">
                          <a:solidFill>
                            <a:srgbClr val="000000"/>
                          </a:solidFill>
                          <a:effectLst/>
                          <a:latin typeface="+mn-lt"/>
                        </a:rPr>
                        <a:t>cold</a:t>
                      </a: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a:solidFill>
                            <a:srgbClr val="F69B40"/>
                          </a:solidFill>
                          <a:effectLst/>
                          <a:latin typeface="+mn-lt"/>
                        </a:rPr>
                        <a:t>colder</a:t>
                      </a:r>
                      <a:endParaRPr lang="en-ZA" sz="1600" b="1">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a:solidFill>
                            <a:srgbClr val="F69B40"/>
                          </a:solidFill>
                          <a:effectLst/>
                          <a:latin typeface="+mn-lt"/>
                        </a:rPr>
                        <a:t>coldest</a:t>
                      </a:r>
                      <a:endParaRPr lang="en-ZA" sz="1600" b="1">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8584502"/>
                  </a:ext>
                </a:extLst>
              </a:tr>
              <a:tr h="370840">
                <a:tc>
                  <a:txBody>
                    <a:bodyPr/>
                    <a:lstStyle/>
                    <a:p>
                      <a:pPr rtl="0" fontAlgn="t">
                        <a:spcBef>
                          <a:spcPts val="0"/>
                        </a:spcBef>
                        <a:spcAft>
                          <a:spcPts val="0"/>
                        </a:spcAft>
                      </a:pPr>
                      <a:r>
                        <a:rPr lang="en-ZA" sz="1600" b="0" i="0" u="none" strike="noStrike">
                          <a:solidFill>
                            <a:srgbClr val="000000"/>
                          </a:solidFill>
                          <a:effectLst/>
                          <a:latin typeface="+mn-lt"/>
                        </a:rPr>
                        <a:t>fast</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dirty="0">
                          <a:solidFill>
                            <a:srgbClr val="F69B40"/>
                          </a:solidFill>
                          <a:effectLst/>
                          <a:latin typeface="+mn-lt"/>
                        </a:rPr>
                        <a:t>faster</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a:solidFill>
                            <a:srgbClr val="F69B40"/>
                          </a:solidFill>
                          <a:effectLst/>
                          <a:latin typeface="+mn-lt"/>
                        </a:rPr>
                        <a:t>fastest</a:t>
                      </a:r>
                      <a:endParaRPr lang="en-ZA" sz="1600" b="1">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840663"/>
                  </a:ext>
                </a:extLst>
              </a:tr>
              <a:tr h="370840">
                <a:tc>
                  <a:txBody>
                    <a:bodyPr/>
                    <a:lstStyle/>
                    <a:p>
                      <a:pPr rtl="0" fontAlgn="t">
                        <a:spcBef>
                          <a:spcPts val="0"/>
                        </a:spcBef>
                        <a:spcAft>
                          <a:spcPts val="0"/>
                        </a:spcAft>
                      </a:pPr>
                      <a:r>
                        <a:rPr lang="en-ZA" sz="1600" b="1" i="0" u="none" strike="noStrike">
                          <a:solidFill>
                            <a:srgbClr val="F69B40"/>
                          </a:solidFill>
                          <a:effectLst/>
                          <a:latin typeface="+mn-lt"/>
                        </a:rPr>
                        <a:t>big</a:t>
                      </a:r>
                      <a:endParaRPr lang="en-ZA" sz="1600" b="1">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bigger</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dirty="0">
                          <a:solidFill>
                            <a:srgbClr val="F69B40"/>
                          </a:solidFill>
                          <a:effectLst/>
                          <a:latin typeface="+mn-lt"/>
                        </a:rPr>
                        <a:t>biggest</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3432998"/>
                  </a:ext>
                </a:extLst>
              </a:tr>
              <a:tr h="370840">
                <a:tc>
                  <a:txBody>
                    <a:bodyPr/>
                    <a:lstStyle/>
                    <a:p>
                      <a:pPr rtl="0" fontAlgn="t">
                        <a:spcBef>
                          <a:spcPts val="0"/>
                        </a:spcBef>
                        <a:spcAft>
                          <a:spcPts val="0"/>
                        </a:spcAft>
                      </a:pPr>
                      <a:r>
                        <a:rPr lang="en-ZA" sz="1600" b="1" i="0" u="none" strike="noStrike" dirty="0">
                          <a:solidFill>
                            <a:srgbClr val="F69B40"/>
                          </a:solidFill>
                          <a:effectLst/>
                          <a:latin typeface="+mn-lt"/>
                        </a:rPr>
                        <a:t>small</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a:solidFill>
                            <a:srgbClr val="F69B40"/>
                          </a:solidFill>
                          <a:effectLst/>
                          <a:latin typeface="+mn-lt"/>
                        </a:rPr>
                        <a:t>smaller</a:t>
                      </a:r>
                      <a:endParaRPr lang="en-ZA" sz="1600" b="1">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0" i="0" u="none" strike="noStrike">
                          <a:solidFill>
                            <a:srgbClr val="000000"/>
                          </a:solidFill>
                          <a:effectLst/>
                          <a:latin typeface="+mn-lt"/>
                        </a:rPr>
                        <a:t>smallest</a:t>
                      </a:r>
                      <a:endParaRPr lang="en-ZA" sz="160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7814900"/>
                  </a:ext>
                </a:extLst>
              </a:tr>
              <a:tr h="370840">
                <a:tc>
                  <a:txBody>
                    <a:bodyPr/>
                    <a:lstStyle/>
                    <a:p>
                      <a:pPr rtl="0" fontAlgn="t">
                        <a:spcBef>
                          <a:spcPts val="0"/>
                        </a:spcBef>
                        <a:spcAft>
                          <a:spcPts val="0"/>
                        </a:spcAft>
                      </a:pPr>
                      <a:r>
                        <a:rPr lang="en-ZA" sz="1600" b="0" i="0" u="none" strike="noStrike" dirty="0">
                          <a:solidFill>
                            <a:srgbClr val="000000"/>
                          </a:solidFill>
                          <a:effectLst/>
                          <a:latin typeface="+mn-lt"/>
                        </a:rPr>
                        <a:t>difficult</a:t>
                      </a:r>
                      <a:endParaRPr lang="en-ZA" sz="1600" dirty="0">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dirty="0">
                          <a:solidFill>
                            <a:srgbClr val="F69B40"/>
                          </a:solidFill>
                          <a:effectLst/>
                          <a:latin typeface="+mn-lt"/>
                        </a:rPr>
                        <a:t>more / less difficult</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ZA" sz="1600" b="1" i="0" u="none" strike="noStrike" dirty="0">
                          <a:solidFill>
                            <a:srgbClr val="F69B40"/>
                          </a:solidFill>
                          <a:effectLst/>
                          <a:latin typeface="+mn-lt"/>
                        </a:rPr>
                        <a:t>most / least difficult</a:t>
                      </a:r>
                      <a:endParaRPr lang="en-ZA" sz="1600" b="1" dirty="0">
                        <a:solidFill>
                          <a:srgbClr val="F69B40"/>
                        </a:solidFill>
                        <a:effectLst/>
                        <a:latin typeface="+mn-l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6289331"/>
                  </a:ext>
                </a:extLst>
              </a:tr>
            </a:tbl>
          </a:graphicData>
        </a:graphic>
      </p:graphicFrame>
    </p:spTree>
    <p:extLst>
      <p:ext uri="{BB962C8B-B14F-4D97-AF65-F5344CB8AC3E}">
        <p14:creationId xmlns:p14="http://schemas.microsoft.com/office/powerpoint/2010/main" val="271936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457198" y="613341"/>
            <a:ext cx="8220075" cy="994306"/>
          </a:xfrm>
        </p:spPr>
        <p:txBody>
          <a:bodyPr/>
          <a:lstStyle/>
          <a:p>
            <a:r>
              <a:rPr lang="en-ZA" sz="4400" dirty="0">
                <a:solidFill>
                  <a:schemeClr val="tx1">
                    <a:lumMod val="90000"/>
                    <a:lumOff val="10000"/>
                  </a:schemeClr>
                </a:solidFill>
              </a:rPr>
              <a:t>Look around the classroom</a:t>
            </a:r>
          </a:p>
        </p:txBody>
      </p:sp>
      <p:sp>
        <p:nvSpPr>
          <p:cNvPr id="3" name="Text">
            <a:extLst>
              <a:ext uri="{FF2B5EF4-FFF2-40B4-BE49-F238E27FC236}">
                <a16:creationId xmlns:a16="http://schemas.microsoft.com/office/drawing/2014/main" id="{4DC160DB-F425-5CE6-DF1A-F038BF7D125F}"/>
              </a:ext>
            </a:extLst>
          </p:cNvPr>
          <p:cNvSpPr/>
          <p:nvPr/>
        </p:nvSpPr>
        <p:spPr>
          <a:xfrm>
            <a:off x="1529861" y="2578889"/>
            <a:ext cx="4619761" cy="389915"/>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the tallest student</a:t>
            </a:r>
            <a:endParaRPr lang="en-GB" sz="2300" dirty="0">
              <a:latin typeface="Twinkl" panose="02000000000000000000" pitchFamily="2" charset="0"/>
              <a:ea typeface="Roboto" panose="02000000000000000000" pitchFamily="2" charset="0"/>
            </a:endParaRPr>
          </a:p>
        </p:txBody>
      </p:sp>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518687" y="1669193"/>
            <a:ext cx="6106627"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9CE45ED-3D12-DA3F-5859-E366DD29B8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1437347" flipH="1">
            <a:off x="6943481" y="3508121"/>
            <a:ext cx="2613930" cy="3397716"/>
          </a:xfrm>
          <a:prstGeom prst="rect">
            <a:avLst/>
          </a:prstGeom>
        </p:spPr>
      </p:pic>
      <p:sp>
        <p:nvSpPr>
          <p:cNvPr id="2" name="Title">
            <a:extLst>
              <a:ext uri="{FF2B5EF4-FFF2-40B4-BE49-F238E27FC236}">
                <a16:creationId xmlns:a16="http://schemas.microsoft.com/office/drawing/2014/main" id="{C9724F11-7BB7-689E-208A-9D422AE5B8C8}"/>
              </a:ext>
            </a:extLst>
          </p:cNvPr>
          <p:cNvSpPr txBox="1">
            <a:spLocks/>
          </p:cNvSpPr>
          <p:nvPr/>
        </p:nvSpPr>
        <p:spPr>
          <a:xfrm>
            <a:off x="1193371" y="1705436"/>
            <a:ext cx="3015026" cy="994306"/>
          </a:xfrm>
          <a:prstGeom prst="roundRect">
            <a:avLst>
              <a:gd name="adj" fmla="val 9641"/>
            </a:avLst>
          </a:prstGeom>
          <a:noFill/>
          <a:ln w="25400">
            <a:noFill/>
          </a:ln>
        </p:spPr>
        <p:txBody>
          <a:bodyPr vert="horz" lIns="252000" tIns="252000" rIns="252000" bIns="252000" rtlCol="0" anchor="ctr" anchorCtr="1">
            <a:noAutofit/>
          </a:bodyPr>
          <a:lstStyle>
            <a:lvl1pPr algn="l" defTabSz="914400" rtl="0" eaLnBrk="1" latinLnBrk="0" hangingPunct="1">
              <a:lnSpc>
                <a:spcPct val="90000"/>
              </a:lnSpc>
              <a:spcBef>
                <a:spcPct val="0"/>
              </a:spcBef>
              <a:buNone/>
              <a:defRPr sz="3600" b="1" kern="1200">
                <a:solidFill>
                  <a:srgbClr val="1C1C1C"/>
                </a:solidFill>
                <a:latin typeface="Twinkl" panose="02000000000000000000" pitchFamily="2" charset="0"/>
                <a:ea typeface="Roboto" panose="02000000000000000000" pitchFamily="2" charset="0"/>
                <a:cs typeface="+mj-cs"/>
              </a:defRPr>
            </a:lvl1pPr>
          </a:lstStyle>
          <a:p>
            <a:r>
              <a:rPr lang="en-ZA" sz="2800" dirty="0">
                <a:solidFill>
                  <a:schemeClr val="tx1">
                    <a:lumMod val="90000"/>
                    <a:lumOff val="10000"/>
                  </a:schemeClr>
                </a:solidFill>
              </a:rPr>
              <a:t>Can you find…</a:t>
            </a:r>
          </a:p>
        </p:txBody>
      </p:sp>
      <p:sp>
        <p:nvSpPr>
          <p:cNvPr id="7" name="Text">
            <a:extLst>
              <a:ext uri="{FF2B5EF4-FFF2-40B4-BE49-F238E27FC236}">
                <a16:creationId xmlns:a16="http://schemas.microsoft.com/office/drawing/2014/main" id="{EF4FFF10-3AB5-3C7A-9339-718F7EFE3E79}"/>
              </a:ext>
            </a:extLst>
          </p:cNvPr>
          <p:cNvSpPr/>
          <p:nvPr/>
        </p:nvSpPr>
        <p:spPr>
          <a:xfrm>
            <a:off x="1529861" y="3145920"/>
            <a:ext cx="6057901" cy="389915"/>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a student with a shorter name than yours</a:t>
            </a:r>
            <a:endParaRPr lang="en-GB" sz="2300" dirty="0">
              <a:latin typeface="Twinkl" panose="02000000000000000000" pitchFamily="2" charset="0"/>
              <a:ea typeface="Roboto" panose="02000000000000000000" pitchFamily="2" charset="0"/>
            </a:endParaRPr>
          </a:p>
        </p:txBody>
      </p:sp>
      <p:sp>
        <p:nvSpPr>
          <p:cNvPr id="8" name="Text">
            <a:extLst>
              <a:ext uri="{FF2B5EF4-FFF2-40B4-BE49-F238E27FC236}">
                <a16:creationId xmlns:a16="http://schemas.microsoft.com/office/drawing/2014/main" id="{93AECB08-A918-74D5-7A03-0B1B43F461CC}"/>
              </a:ext>
            </a:extLst>
          </p:cNvPr>
          <p:cNvSpPr/>
          <p:nvPr/>
        </p:nvSpPr>
        <p:spPr>
          <a:xfrm>
            <a:off x="1529861" y="3712951"/>
            <a:ext cx="6057901" cy="389915"/>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someone who is younger than you</a:t>
            </a:r>
            <a:endParaRPr lang="en-GB" sz="2300" dirty="0">
              <a:latin typeface="Twinkl" panose="02000000000000000000" pitchFamily="2" charset="0"/>
              <a:ea typeface="Roboto" panose="02000000000000000000" pitchFamily="2" charset="0"/>
            </a:endParaRPr>
          </a:p>
        </p:txBody>
      </p:sp>
      <p:sp>
        <p:nvSpPr>
          <p:cNvPr id="9" name="Text">
            <a:extLst>
              <a:ext uri="{FF2B5EF4-FFF2-40B4-BE49-F238E27FC236}">
                <a16:creationId xmlns:a16="http://schemas.microsoft.com/office/drawing/2014/main" id="{926862D4-D122-6F02-B83C-B77F87EE1C9F}"/>
              </a:ext>
            </a:extLst>
          </p:cNvPr>
          <p:cNvSpPr/>
          <p:nvPr/>
        </p:nvSpPr>
        <p:spPr>
          <a:xfrm>
            <a:off x="1529861" y="4279982"/>
            <a:ext cx="6057901" cy="389915"/>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a classmate with the longest hair</a:t>
            </a:r>
            <a:endParaRPr lang="en-GB" sz="2300" dirty="0">
              <a:latin typeface="Twinkl" panose="02000000000000000000" pitchFamily="2" charset="0"/>
              <a:ea typeface="Roboto" panose="02000000000000000000" pitchFamily="2" charset="0"/>
            </a:endParaRPr>
          </a:p>
        </p:txBody>
      </p:sp>
      <p:sp>
        <p:nvSpPr>
          <p:cNvPr id="10" name="Text">
            <a:extLst>
              <a:ext uri="{FF2B5EF4-FFF2-40B4-BE49-F238E27FC236}">
                <a16:creationId xmlns:a16="http://schemas.microsoft.com/office/drawing/2014/main" id="{23B45308-F834-93A1-5BF6-306BD5CD1A91}"/>
              </a:ext>
            </a:extLst>
          </p:cNvPr>
          <p:cNvSpPr/>
          <p:nvPr/>
        </p:nvSpPr>
        <p:spPr>
          <a:xfrm>
            <a:off x="1529861" y="4847013"/>
            <a:ext cx="6057901" cy="389915"/>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the biggest school bag</a:t>
            </a:r>
            <a:endParaRPr lang="en-GB" sz="2300" dirty="0">
              <a:latin typeface="Twinkl" panose="02000000000000000000" pitchFamily="2" charset="0"/>
              <a:ea typeface="Roboto" panose="02000000000000000000" pitchFamily="2" charset="0"/>
            </a:endParaRPr>
          </a:p>
        </p:txBody>
      </p:sp>
      <p:sp>
        <p:nvSpPr>
          <p:cNvPr id="11" name="Text">
            <a:extLst>
              <a:ext uri="{FF2B5EF4-FFF2-40B4-BE49-F238E27FC236}">
                <a16:creationId xmlns:a16="http://schemas.microsoft.com/office/drawing/2014/main" id="{C2510112-4C7A-7510-2724-5D795F7B0B3C}"/>
              </a:ext>
            </a:extLst>
          </p:cNvPr>
          <p:cNvSpPr/>
          <p:nvPr/>
        </p:nvSpPr>
        <p:spPr>
          <a:xfrm>
            <a:off x="1529861" y="5414046"/>
            <a:ext cx="6057901" cy="389915"/>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students with shorter hair than yours</a:t>
            </a:r>
            <a:endParaRPr lang="en-GB" sz="2300" dirty="0">
              <a:latin typeface="Twinkl" panose="02000000000000000000" pitchFamily="2" charset="0"/>
              <a:ea typeface="Roboto" panose="02000000000000000000" pitchFamily="2" charset="0"/>
            </a:endParaRPr>
          </a:p>
        </p:txBody>
      </p:sp>
    </p:spTree>
    <p:extLst>
      <p:ext uri="{BB962C8B-B14F-4D97-AF65-F5344CB8AC3E}">
        <p14:creationId xmlns:p14="http://schemas.microsoft.com/office/powerpoint/2010/main" val="304998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anim calcmode="lin" valueType="num">
                                      <p:cBhvr>
                                        <p:cTn id="32" dur="500" fill="hold"/>
                                        <p:tgtEl>
                                          <p:spTgt spid="9"/>
                                        </p:tgtEl>
                                        <p:attrNameLst>
                                          <p:attrName>ppt_x</p:attrName>
                                        </p:attrNameLst>
                                      </p:cBhvr>
                                      <p:tavLst>
                                        <p:tav tm="0">
                                          <p:val>
                                            <p:strVal val="#ppt_x"/>
                                          </p:val>
                                        </p:tav>
                                        <p:tav tm="100000">
                                          <p:val>
                                            <p:strVal val="#ppt_x"/>
                                          </p:val>
                                        </p:tav>
                                      </p:tavLst>
                                    </p:anim>
                                    <p:anim calcmode="lin" valueType="num">
                                      <p:cBhvr>
                                        <p:cTn id="3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anim calcmode="lin" valueType="num">
                                      <p:cBhvr>
                                        <p:cTn id="39" dur="500" fill="hold"/>
                                        <p:tgtEl>
                                          <p:spTgt spid="10"/>
                                        </p:tgtEl>
                                        <p:attrNameLst>
                                          <p:attrName>ppt_x</p:attrName>
                                        </p:attrNameLst>
                                      </p:cBhvr>
                                      <p:tavLst>
                                        <p:tav tm="0">
                                          <p:val>
                                            <p:strVal val="#ppt_x"/>
                                          </p:val>
                                        </p:tav>
                                        <p:tav tm="100000">
                                          <p:val>
                                            <p:strVal val="#ppt_x"/>
                                          </p:val>
                                        </p:tav>
                                      </p:tavLst>
                                    </p:anim>
                                    <p:anim calcmode="lin" valueType="num">
                                      <p:cBhvr>
                                        <p:cTn id="4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anim calcmode="lin" valueType="num">
                                      <p:cBhvr>
                                        <p:cTn id="46" dur="500" fill="hold"/>
                                        <p:tgtEl>
                                          <p:spTgt spid="11"/>
                                        </p:tgtEl>
                                        <p:attrNameLst>
                                          <p:attrName>ppt_x</p:attrName>
                                        </p:attrNameLst>
                                      </p:cBhvr>
                                      <p:tavLst>
                                        <p:tav tm="0">
                                          <p:val>
                                            <p:strVal val="#ppt_x"/>
                                          </p:val>
                                        </p:tav>
                                        <p:tav tm="100000">
                                          <p:val>
                                            <p:strVal val="#ppt_x"/>
                                          </p:val>
                                        </p:tav>
                                      </p:tavLst>
                                    </p:anim>
                                    <p:anim calcmode="lin" valueType="num">
                                      <p:cBhvr>
                                        <p:cTn id="4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7"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89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457198" y="613341"/>
            <a:ext cx="8220075" cy="994306"/>
          </a:xfrm>
        </p:spPr>
        <p:txBody>
          <a:bodyPr/>
          <a:lstStyle/>
          <a:p>
            <a:r>
              <a:rPr lang="en-ZA" sz="4400" dirty="0">
                <a:solidFill>
                  <a:schemeClr val="tx1">
                    <a:lumMod val="90000"/>
                    <a:lumOff val="10000"/>
                  </a:schemeClr>
                </a:solidFill>
              </a:rPr>
              <a:t>In this PPT, you will:</a:t>
            </a:r>
          </a:p>
        </p:txBody>
      </p:sp>
      <p:sp>
        <p:nvSpPr>
          <p:cNvPr id="5" name="Text"/>
          <p:cNvSpPr/>
          <p:nvPr/>
        </p:nvSpPr>
        <p:spPr>
          <a:xfrm>
            <a:off x="1890345" y="2001212"/>
            <a:ext cx="4619761" cy="790216"/>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Learn about comparative and superlative words</a:t>
            </a:r>
            <a:endParaRPr lang="en-GB" sz="2300" dirty="0">
              <a:latin typeface="Twinkl" panose="02000000000000000000" pitchFamily="2" charset="0"/>
              <a:ea typeface="Roboto" panose="02000000000000000000" pitchFamily="2" charset="0"/>
            </a:endParaRPr>
          </a:p>
        </p:txBody>
      </p:sp>
      <p:sp>
        <p:nvSpPr>
          <p:cNvPr id="3" name="Text">
            <a:extLst>
              <a:ext uri="{FF2B5EF4-FFF2-40B4-BE49-F238E27FC236}">
                <a16:creationId xmlns:a16="http://schemas.microsoft.com/office/drawing/2014/main" id="{4DC160DB-F425-5CE6-DF1A-F038BF7D125F}"/>
              </a:ext>
            </a:extLst>
          </p:cNvPr>
          <p:cNvSpPr/>
          <p:nvPr/>
        </p:nvSpPr>
        <p:spPr>
          <a:xfrm>
            <a:off x="1890345" y="2992546"/>
            <a:ext cx="4619761" cy="790216"/>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Learn how to compare two things in English</a:t>
            </a:r>
            <a:endParaRPr lang="en-GB" sz="2300" dirty="0">
              <a:latin typeface="Twinkl" panose="02000000000000000000" pitchFamily="2" charset="0"/>
              <a:ea typeface="Roboto" panose="02000000000000000000" pitchFamily="2" charset="0"/>
            </a:endParaRPr>
          </a:p>
        </p:txBody>
      </p:sp>
      <p:sp>
        <p:nvSpPr>
          <p:cNvPr id="4" name="Text">
            <a:extLst>
              <a:ext uri="{FF2B5EF4-FFF2-40B4-BE49-F238E27FC236}">
                <a16:creationId xmlns:a16="http://schemas.microsoft.com/office/drawing/2014/main" id="{1F6F75FC-DD5F-9F0E-C9E0-081ACBE5865D}"/>
              </a:ext>
            </a:extLst>
          </p:cNvPr>
          <p:cNvSpPr/>
          <p:nvPr/>
        </p:nvSpPr>
        <p:spPr>
          <a:xfrm>
            <a:off x="1890345" y="3984004"/>
            <a:ext cx="4619761" cy="790216"/>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Make comparative and superlative sentences</a:t>
            </a:r>
            <a:endParaRPr lang="en-GB" sz="2300" dirty="0">
              <a:latin typeface="Twinkl" panose="02000000000000000000" pitchFamily="2" charset="0"/>
              <a:ea typeface="Roboto" panose="02000000000000000000" pitchFamily="2" charset="0"/>
            </a:endParaRPr>
          </a:p>
        </p:txBody>
      </p:sp>
      <p:sp>
        <p:nvSpPr>
          <p:cNvPr id="6" name="Text">
            <a:extLst>
              <a:ext uri="{FF2B5EF4-FFF2-40B4-BE49-F238E27FC236}">
                <a16:creationId xmlns:a16="http://schemas.microsoft.com/office/drawing/2014/main" id="{4791C9F2-D207-EB96-2DA4-ED00BCCED12B}"/>
              </a:ext>
            </a:extLst>
          </p:cNvPr>
          <p:cNvSpPr/>
          <p:nvPr/>
        </p:nvSpPr>
        <p:spPr>
          <a:xfrm>
            <a:off x="1890345" y="4975462"/>
            <a:ext cx="4619761" cy="389915"/>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Compare pictures</a:t>
            </a:r>
            <a:endParaRPr lang="en-GB" sz="2300" dirty="0">
              <a:latin typeface="Twinkl" panose="02000000000000000000" pitchFamily="2" charset="0"/>
              <a:ea typeface="Roboto" panose="02000000000000000000" pitchFamily="2" charset="0"/>
            </a:endParaRPr>
          </a:p>
        </p:txBody>
      </p:sp>
      <p:sp>
        <p:nvSpPr>
          <p:cNvPr id="16" name="Text">
            <a:extLst>
              <a:ext uri="{FF2B5EF4-FFF2-40B4-BE49-F238E27FC236}">
                <a16:creationId xmlns:a16="http://schemas.microsoft.com/office/drawing/2014/main" id="{F652431F-1BB2-30A0-EFFA-D051C8852A4B}"/>
              </a:ext>
            </a:extLst>
          </p:cNvPr>
          <p:cNvSpPr/>
          <p:nvPr/>
        </p:nvSpPr>
        <p:spPr>
          <a:xfrm>
            <a:off x="1890345" y="5566619"/>
            <a:ext cx="4619761" cy="389915"/>
          </a:xfrm>
          <a:prstGeom prst="rect">
            <a:avLst/>
          </a:prstGeom>
          <a:ln>
            <a:noFill/>
          </a:ln>
        </p:spPr>
        <p:txBody>
          <a:bodyPr wrap="square" lIns="0" tIns="0" rIns="0" bIns="0">
            <a:spAutoFit/>
          </a:bodyPr>
          <a:lstStyle/>
          <a:p>
            <a:pPr marL="342900" indent="-342900">
              <a:lnSpc>
                <a:spcPct val="114000"/>
              </a:lnSpc>
              <a:buFont typeface="Arial" panose="020B0604020202020204" pitchFamily="34" charset="0"/>
              <a:buChar char="•"/>
            </a:pPr>
            <a:r>
              <a:rPr lang="en-ZA" sz="2300" i="0" u="none" strike="noStrike" dirty="0">
                <a:effectLst/>
                <a:latin typeface="Twinkl" panose="02000000000000000000" pitchFamily="2" charset="0"/>
                <a:ea typeface="Roboto" panose="02000000000000000000" pitchFamily="2" charset="0"/>
              </a:rPr>
              <a:t>Complete sentences</a:t>
            </a:r>
            <a:endParaRPr lang="en-GB" sz="2300" dirty="0">
              <a:latin typeface="Twinkl" panose="02000000000000000000" pitchFamily="2" charset="0"/>
              <a:ea typeface="Roboto" panose="02000000000000000000" pitchFamily="2" charset="0"/>
            </a:endParaRPr>
          </a:p>
        </p:txBody>
      </p:sp>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518687" y="1669193"/>
            <a:ext cx="6106627"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pic>
        <p:nvPicPr>
          <p:cNvPr id="23" name="Picture 22" descr="A person with his hand on his chin&#10;&#10;Description automatically generated">
            <a:extLst>
              <a:ext uri="{FF2B5EF4-FFF2-40B4-BE49-F238E27FC236}">
                <a16:creationId xmlns:a16="http://schemas.microsoft.com/office/drawing/2014/main" id="{39CE45ED-3D12-DA3F-5859-E366DD29B8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9758" y="2738676"/>
            <a:ext cx="3387854" cy="4550634"/>
          </a:xfrm>
          <a:prstGeom prst="rect">
            <a:avLst/>
          </a:prstGeom>
        </p:spPr>
      </p:pic>
    </p:spTree>
    <p:extLst>
      <p:ext uri="{BB962C8B-B14F-4D97-AF65-F5344CB8AC3E}">
        <p14:creationId xmlns:p14="http://schemas.microsoft.com/office/powerpoint/2010/main" val="128623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6"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457198" y="613341"/>
            <a:ext cx="8220075" cy="994306"/>
          </a:xfrm>
        </p:spPr>
        <p:txBody>
          <a:bodyPr/>
          <a:lstStyle/>
          <a:p>
            <a:r>
              <a:rPr lang="en-ZA" sz="4400" dirty="0">
                <a:solidFill>
                  <a:schemeClr val="tx1">
                    <a:lumMod val="90000"/>
                    <a:lumOff val="10000"/>
                  </a:schemeClr>
                </a:solidFill>
              </a:rPr>
              <a:t>Warm Up Questions</a:t>
            </a:r>
          </a:p>
        </p:txBody>
      </p:sp>
      <p:sp>
        <p:nvSpPr>
          <p:cNvPr id="5" name="Text"/>
          <p:cNvSpPr/>
          <p:nvPr/>
        </p:nvSpPr>
        <p:spPr>
          <a:xfrm>
            <a:off x="1336431" y="2716250"/>
            <a:ext cx="6471138" cy="406906"/>
          </a:xfrm>
          <a:prstGeom prst="rect">
            <a:avLst/>
          </a:prstGeom>
          <a:ln>
            <a:noFill/>
          </a:ln>
        </p:spPr>
        <p:txBody>
          <a:bodyPr wrap="square" lIns="0" tIns="0" rIns="0" bIns="0">
            <a:spAutoFit/>
          </a:bodyPr>
          <a:lstStyle/>
          <a:p>
            <a:pPr algn="ctr">
              <a:lnSpc>
                <a:spcPct val="114000"/>
              </a:lnSpc>
            </a:pPr>
            <a:r>
              <a:rPr lang="en-ZA" sz="2400" i="0" u="none" strike="noStrike" dirty="0">
                <a:effectLst/>
                <a:latin typeface="Twinkl" panose="02000000000000000000" pitchFamily="2" charset="0"/>
                <a:ea typeface="Roboto" panose="02000000000000000000" pitchFamily="2" charset="0"/>
              </a:rPr>
              <a:t>What’s </a:t>
            </a:r>
            <a:r>
              <a:rPr lang="en-ZA" sz="2400" b="1" i="0" u="none" strike="noStrike" dirty="0">
                <a:effectLst/>
                <a:latin typeface="Twinkl" panose="02000000000000000000" pitchFamily="2" charset="0"/>
                <a:ea typeface="Roboto" panose="02000000000000000000" pitchFamily="2" charset="0"/>
              </a:rPr>
              <a:t>the heaviest </a:t>
            </a:r>
            <a:r>
              <a:rPr lang="en-ZA" sz="2400" i="0" u="none" strike="noStrike" dirty="0">
                <a:effectLst/>
                <a:latin typeface="Twinkl" panose="02000000000000000000" pitchFamily="2" charset="0"/>
                <a:ea typeface="Roboto" panose="02000000000000000000" pitchFamily="2" charset="0"/>
              </a:rPr>
              <a:t>animal you’ve ever seen?</a:t>
            </a:r>
            <a:endParaRPr lang="en-GB" sz="2400" dirty="0">
              <a:latin typeface="Twinkl" panose="02000000000000000000" pitchFamily="2" charset="0"/>
              <a:ea typeface="Roboto" panose="02000000000000000000" pitchFamily="2" charset="0"/>
            </a:endParaRPr>
          </a:p>
        </p:txBody>
      </p:sp>
      <p:sp>
        <p:nvSpPr>
          <p:cNvPr id="8" name="Text">
            <a:extLst>
              <a:ext uri="{FF2B5EF4-FFF2-40B4-BE49-F238E27FC236}">
                <a16:creationId xmlns:a16="http://schemas.microsoft.com/office/drawing/2014/main" id="{6ECE7A83-37F7-0A20-DE1C-F1A134CC448C}"/>
              </a:ext>
            </a:extLst>
          </p:cNvPr>
          <p:cNvSpPr/>
          <p:nvPr/>
        </p:nvSpPr>
        <p:spPr>
          <a:xfrm>
            <a:off x="1899138" y="4156469"/>
            <a:ext cx="5345724" cy="406906"/>
          </a:xfrm>
          <a:prstGeom prst="rect">
            <a:avLst/>
          </a:prstGeom>
          <a:ln>
            <a:noFill/>
          </a:ln>
        </p:spPr>
        <p:txBody>
          <a:bodyPr wrap="square" lIns="0" tIns="0" rIns="0" bIns="0">
            <a:spAutoFit/>
          </a:bodyPr>
          <a:lstStyle/>
          <a:p>
            <a:pPr algn="ctr">
              <a:lnSpc>
                <a:spcPct val="114000"/>
              </a:lnSpc>
            </a:pPr>
            <a:r>
              <a:rPr lang="en-ZA" sz="2400" i="0" u="none" strike="noStrike" dirty="0">
                <a:effectLst/>
                <a:latin typeface="Twinkl" panose="02000000000000000000" pitchFamily="2" charset="0"/>
                <a:ea typeface="Roboto" panose="02000000000000000000" pitchFamily="2" charset="0"/>
              </a:rPr>
              <a:t>What’s your </a:t>
            </a:r>
            <a:r>
              <a:rPr lang="en-ZA" sz="2400" b="1" i="0" u="none" strike="noStrike" dirty="0">
                <a:effectLst/>
                <a:latin typeface="Twinkl" panose="02000000000000000000" pitchFamily="2" charset="0"/>
                <a:ea typeface="Roboto" panose="02000000000000000000" pitchFamily="2" charset="0"/>
              </a:rPr>
              <a:t>least favourite </a:t>
            </a:r>
            <a:r>
              <a:rPr lang="en-ZA" sz="2400" i="0" u="none" strike="noStrike" dirty="0">
                <a:effectLst/>
                <a:latin typeface="Twinkl" panose="02000000000000000000" pitchFamily="2" charset="0"/>
                <a:ea typeface="Roboto" panose="02000000000000000000" pitchFamily="2" charset="0"/>
              </a:rPr>
              <a:t>food?</a:t>
            </a:r>
            <a:endParaRPr lang="en-GB" sz="2400" dirty="0">
              <a:latin typeface="Twinkl" panose="02000000000000000000" pitchFamily="2" charset="0"/>
              <a:ea typeface="Roboto" panose="02000000000000000000" pitchFamily="2" charset="0"/>
            </a:endParaRPr>
          </a:p>
        </p:txBody>
      </p:sp>
      <p:pic>
        <p:nvPicPr>
          <p:cNvPr id="10" name="Picture 9" descr="A giraffe with its head up&#10;&#10;Description automatically generated">
            <a:extLst>
              <a:ext uri="{FF2B5EF4-FFF2-40B4-BE49-F238E27FC236}">
                <a16:creationId xmlns:a16="http://schemas.microsoft.com/office/drawing/2014/main" id="{C9975C07-DBC5-0896-E011-8A81FBBB7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801" y="2637004"/>
            <a:ext cx="2926938" cy="5103606"/>
          </a:xfrm>
          <a:prstGeom prst="rect">
            <a:avLst/>
          </a:prstGeom>
        </p:spPr>
      </p:pic>
      <p:pic>
        <p:nvPicPr>
          <p:cNvPr id="12" name="Picture 11" descr="A cartoon of a hippo&#10;&#10;Description automatically generated">
            <a:extLst>
              <a:ext uri="{FF2B5EF4-FFF2-40B4-BE49-F238E27FC236}">
                <a16:creationId xmlns:a16="http://schemas.microsoft.com/office/drawing/2014/main" id="{DA158BD3-9D8A-F4D9-CDD3-E3DB94F42F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02516">
            <a:off x="5661257" y="4926135"/>
            <a:ext cx="2800071" cy="2179618"/>
          </a:xfrm>
          <a:prstGeom prst="rect">
            <a:avLst/>
          </a:prstGeom>
        </p:spPr>
      </p:pic>
      <p:sp>
        <p:nvSpPr>
          <p:cNvPr id="13" name="Text">
            <a:extLst>
              <a:ext uri="{FF2B5EF4-FFF2-40B4-BE49-F238E27FC236}">
                <a16:creationId xmlns:a16="http://schemas.microsoft.com/office/drawing/2014/main" id="{0AA34346-3C04-8E59-6AC2-E803A95EF380}"/>
              </a:ext>
            </a:extLst>
          </p:cNvPr>
          <p:cNvSpPr/>
          <p:nvPr/>
        </p:nvSpPr>
        <p:spPr>
          <a:xfrm>
            <a:off x="1178169" y="1998807"/>
            <a:ext cx="6787662" cy="406906"/>
          </a:xfrm>
          <a:prstGeom prst="rect">
            <a:avLst/>
          </a:prstGeom>
          <a:ln>
            <a:noFill/>
          </a:ln>
        </p:spPr>
        <p:txBody>
          <a:bodyPr wrap="square" lIns="0" tIns="0" rIns="0" bIns="0">
            <a:spAutoFit/>
          </a:bodyPr>
          <a:lstStyle/>
          <a:p>
            <a:pPr algn="ctr">
              <a:lnSpc>
                <a:spcPct val="114000"/>
              </a:lnSpc>
            </a:pPr>
            <a:r>
              <a:rPr lang="en-ZA" sz="2400" i="0" u="none" strike="noStrike" dirty="0">
                <a:effectLst/>
                <a:latin typeface="Twinkl" panose="02000000000000000000" pitchFamily="2" charset="0"/>
                <a:ea typeface="Roboto" panose="02000000000000000000" pitchFamily="2" charset="0"/>
              </a:rPr>
              <a:t>What’s the </a:t>
            </a:r>
            <a:r>
              <a:rPr lang="en-ZA" sz="2400" b="1" i="0" u="none" strike="noStrike" dirty="0">
                <a:effectLst/>
                <a:latin typeface="Twinkl" panose="02000000000000000000" pitchFamily="2" charset="0"/>
                <a:ea typeface="Roboto" panose="02000000000000000000" pitchFamily="2" charset="0"/>
              </a:rPr>
              <a:t>most difficult </a:t>
            </a:r>
            <a:r>
              <a:rPr lang="en-ZA" sz="2400" i="0" u="none" strike="noStrike" dirty="0">
                <a:effectLst/>
                <a:latin typeface="Twinkl" panose="02000000000000000000" pitchFamily="2" charset="0"/>
                <a:ea typeface="Roboto" panose="02000000000000000000" pitchFamily="2" charset="0"/>
              </a:rPr>
              <a:t>school subject for you?</a:t>
            </a:r>
            <a:endParaRPr lang="en-GB" sz="2400" dirty="0">
              <a:latin typeface="Twinkl" panose="02000000000000000000" pitchFamily="2" charset="0"/>
              <a:ea typeface="Roboto" panose="02000000000000000000" pitchFamily="2" charset="0"/>
            </a:endParaRPr>
          </a:p>
        </p:txBody>
      </p:sp>
      <p:sp>
        <p:nvSpPr>
          <p:cNvPr id="15" name="Text">
            <a:extLst>
              <a:ext uri="{FF2B5EF4-FFF2-40B4-BE49-F238E27FC236}">
                <a16:creationId xmlns:a16="http://schemas.microsoft.com/office/drawing/2014/main" id="{6001E7C7-7F71-A47D-1E34-990127D3AF86}"/>
              </a:ext>
            </a:extLst>
          </p:cNvPr>
          <p:cNvSpPr/>
          <p:nvPr/>
        </p:nvSpPr>
        <p:spPr>
          <a:xfrm>
            <a:off x="1518686" y="3437074"/>
            <a:ext cx="6106628" cy="406906"/>
          </a:xfrm>
          <a:prstGeom prst="rect">
            <a:avLst/>
          </a:prstGeom>
          <a:ln>
            <a:noFill/>
          </a:ln>
        </p:spPr>
        <p:txBody>
          <a:bodyPr wrap="square" lIns="0" tIns="0" rIns="0" bIns="0">
            <a:spAutoFit/>
          </a:bodyPr>
          <a:lstStyle/>
          <a:p>
            <a:pPr algn="ctr">
              <a:lnSpc>
                <a:spcPct val="114000"/>
              </a:lnSpc>
            </a:pPr>
            <a:r>
              <a:rPr lang="en-ZA" sz="2400" i="0" u="none" strike="noStrike" dirty="0">
                <a:effectLst/>
                <a:latin typeface="Twinkl" panose="02000000000000000000" pitchFamily="2" charset="0"/>
                <a:ea typeface="Roboto" panose="02000000000000000000" pitchFamily="2" charset="0"/>
              </a:rPr>
              <a:t>Are you </a:t>
            </a:r>
            <a:r>
              <a:rPr lang="en-ZA" sz="2400" b="1" i="0" u="none" strike="noStrike" dirty="0">
                <a:effectLst/>
                <a:latin typeface="Twinkl" panose="02000000000000000000" pitchFamily="2" charset="0"/>
                <a:ea typeface="Roboto" panose="02000000000000000000" pitchFamily="2" charset="0"/>
              </a:rPr>
              <a:t>taller</a:t>
            </a:r>
            <a:r>
              <a:rPr lang="en-ZA" sz="2400" i="0" u="none" strike="noStrike" dirty="0">
                <a:effectLst/>
                <a:latin typeface="Twinkl" panose="02000000000000000000" pitchFamily="2" charset="0"/>
                <a:ea typeface="Roboto" panose="02000000000000000000" pitchFamily="2" charset="0"/>
              </a:rPr>
              <a:t> than anyone in your family?</a:t>
            </a:r>
            <a:endParaRPr lang="en-GB" sz="2400" dirty="0">
              <a:latin typeface="Twinkl" panose="02000000000000000000" pitchFamily="2" charset="0"/>
              <a:ea typeface="Roboto" panose="02000000000000000000" pitchFamily="2" charset="0"/>
            </a:endParaRPr>
          </a:p>
        </p:txBody>
      </p:sp>
      <p:cxnSp>
        <p:nvCxnSpPr>
          <p:cNvPr id="17" name="Straight Connector 16">
            <a:extLst>
              <a:ext uri="{FF2B5EF4-FFF2-40B4-BE49-F238E27FC236}">
                <a16:creationId xmlns:a16="http://schemas.microsoft.com/office/drawing/2014/main" id="{1BD65D47-3BBD-5230-4946-9817BDA75861}"/>
              </a:ext>
            </a:extLst>
          </p:cNvPr>
          <p:cNvCxnSpPr>
            <a:cxnSpLocks/>
          </p:cNvCxnSpPr>
          <p:nvPr/>
        </p:nvCxnSpPr>
        <p:spPr>
          <a:xfrm>
            <a:off x="1291278" y="1669193"/>
            <a:ext cx="6561444"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56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cNvSpPr/>
          <p:nvPr/>
        </p:nvSpPr>
        <p:spPr>
          <a:xfrm>
            <a:off x="738554" y="2733456"/>
            <a:ext cx="7666892"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For short adjectives we often add ‘</a:t>
            </a:r>
            <a:r>
              <a:rPr lang="en-ZA" sz="2200" b="1" i="0" u="none" strike="noStrike" dirty="0">
                <a:solidFill>
                  <a:srgbClr val="4DB2F2"/>
                </a:solidFill>
                <a:effectLst/>
                <a:latin typeface="Twinkl" panose="02000000000000000000" pitchFamily="2" charset="0"/>
                <a:ea typeface="Roboto" panose="02000000000000000000" pitchFamily="2" charset="0"/>
              </a:rPr>
              <a:t>-er</a:t>
            </a:r>
            <a:r>
              <a:rPr lang="en-ZA" sz="2200" i="0" u="none" strike="noStrike" dirty="0">
                <a:effectLst/>
                <a:latin typeface="Twinkl" panose="02000000000000000000" pitchFamily="2" charset="0"/>
                <a:ea typeface="Roboto" panose="02000000000000000000" pitchFamily="2" charset="0"/>
              </a:rPr>
              <a:t>’ to the adjective:</a:t>
            </a:r>
            <a:endParaRPr lang="en-GB" sz="2200" dirty="0">
              <a:latin typeface="Twinkl" panose="02000000000000000000" pitchFamily="2" charset="0"/>
              <a:ea typeface="Roboto" panose="02000000000000000000" pitchFamily="2" charset="0"/>
            </a:endParaRPr>
          </a:p>
        </p:txBody>
      </p:sp>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69193"/>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8" name="Text">
            <a:extLst>
              <a:ext uri="{FF2B5EF4-FFF2-40B4-BE49-F238E27FC236}">
                <a16:creationId xmlns:a16="http://schemas.microsoft.com/office/drawing/2014/main" id="{6ECE7A83-37F7-0A20-DE1C-F1A134CC448C}"/>
              </a:ext>
            </a:extLst>
          </p:cNvPr>
          <p:cNvSpPr/>
          <p:nvPr/>
        </p:nvSpPr>
        <p:spPr>
          <a:xfrm>
            <a:off x="1336431" y="3936196"/>
            <a:ext cx="6471138" cy="758926"/>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For longer adjectives we add ‘</a:t>
            </a:r>
            <a:r>
              <a:rPr lang="en-ZA" sz="2200" b="1" i="0" u="none" strike="noStrike" dirty="0">
                <a:solidFill>
                  <a:srgbClr val="4DB2F2"/>
                </a:solidFill>
                <a:effectLst/>
                <a:latin typeface="Twinkl" panose="02000000000000000000" pitchFamily="2" charset="0"/>
                <a:ea typeface="Roboto" panose="02000000000000000000" pitchFamily="2" charset="0"/>
              </a:rPr>
              <a:t>more</a:t>
            </a:r>
            <a:r>
              <a:rPr lang="en-ZA" sz="2200" i="0" u="none" strike="noStrike" dirty="0">
                <a:effectLst/>
                <a:latin typeface="Twinkl" panose="02000000000000000000" pitchFamily="2" charset="0"/>
                <a:ea typeface="Roboto" panose="02000000000000000000" pitchFamily="2" charset="0"/>
              </a:rPr>
              <a:t>’ or ‘</a:t>
            </a:r>
            <a:r>
              <a:rPr lang="en-ZA" sz="2200" b="1" i="0" u="none" strike="noStrike" dirty="0">
                <a:solidFill>
                  <a:srgbClr val="4DB2F2"/>
                </a:solidFill>
                <a:effectLst/>
                <a:latin typeface="Twinkl" panose="02000000000000000000" pitchFamily="2" charset="0"/>
                <a:ea typeface="Roboto" panose="02000000000000000000" pitchFamily="2" charset="0"/>
              </a:rPr>
              <a:t>less</a:t>
            </a:r>
            <a:r>
              <a:rPr lang="en-ZA" sz="2200" i="0" u="none" strike="noStrike" dirty="0">
                <a:effectLst/>
                <a:latin typeface="Twinkl" panose="02000000000000000000" pitchFamily="2" charset="0"/>
                <a:ea typeface="Roboto" panose="02000000000000000000" pitchFamily="2" charset="0"/>
              </a:rPr>
              <a:t>’ before the adjective:</a:t>
            </a:r>
            <a:endParaRPr lang="en-GB" sz="2200" dirty="0">
              <a:latin typeface="Twinkl" panose="02000000000000000000" pitchFamily="2" charset="0"/>
              <a:ea typeface="Roboto" panose="02000000000000000000" pitchFamily="2" charset="0"/>
            </a:endParaRPr>
          </a:p>
        </p:txBody>
      </p:sp>
      <p:sp>
        <p:nvSpPr>
          <p:cNvPr id="13" name="Text">
            <a:extLst>
              <a:ext uri="{FF2B5EF4-FFF2-40B4-BE49-F238E27FC236}">
                <a16:creationId xmlns:a16="http://schemas.microsoft.com/office/drawing/2014/main" id="{0AA34346-3C04-8E59-6AC2-E803A95EF380}"/>
              </a:ext>
            </a:extLst>
          </p:cNvPr>
          <p:cNvSpPr/>
          <p:nvPr/>
        </p:nvSpPr>
        <p:spPr>
          <a:xfrm>
            <a:off x="1178169" y="2059966"/>
            <a:ext cx="6787662"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Comparatives are used to compare two things</a:t>
            </a:r>
            <a:endParaRPr lang="en-GB" sz="2200" dirty="0">
              <a:latin typeface="Twinkl" panose="02000000000000000000" pitchFamily="2" charset="0"/>
              <a:ea typeface="Roboto" panose="02000000000000000000" pitchFamily="2" charset="0"/>
            </a:endParaRPr>
          </a:p>
        </p:txBody>
      </p:sp>
      <p:sp>
        <p:nvSpPr>
          <p:cNvPr id="2" name="Text">
            <a:extLst>
              <a:ext uri="{FF2B5EF4-FFF2-40B4-BE49-F238E27FC236}">
                <a16:creationId xmlns:a16="http://schemas.microsoft.com/office/drawing/2014/main" id="{06E13516-1AF7-5ED3-0736-2FD75C83D536}"/>
              </a:ext>
            </a:extLst>
          </p:cNvPr>
          <p:cNvSpPr/>
          <p:nvPr/>
        </p:nvSpPr>
        <p:spPr>
          <a:xfrm>
            <a:off x="2286480" y="4913339"/>
            <a:ext cx="1723292" cy="338554"/>
          </a:xfrm>
          <a:prstGeom prst="rect">
            <a:avLst/>
          </a:prstGeom>
          <a:ln>
            <a:noFill/>
          </a:ln>
        </p:spPr>
        <p:txBody>
          <a:bodyPr wrap="square" lIns="0" tIns="0" rIns="0" bIns="0">
            <a:spAutoFit/>
          </a:bodyPr>
          <a:lstStyle/>
          <a:p>
            <a:pPr algn="r"/>
            <a:r>
              <a:rPr lang="en-ZA" sz="2200" i="0" u="none" strike="noStrike" dirty="0">
                <a:effectLst/>
                <a:latin typeface="Twinkl" panose="02000000000000000000" pitchFamily="2" charset="0"/>
                <a:ea typeface="Roboto" panose="02000000000000000000" pitchFamily="2" charset="0"/>
              </a:rPr>
              <a:t>beautiful</a:t>
            </a:r>
            <a:endParaRPr lang="en-GB" sz="2200" dirty="0">
              <a:latin typeface="Twinkl" panose="02000000000000000000" pitchFamily="2" charset="0"/>
              <a:ea typeface="Roboto" panose="02000000000000000000" pitchFamily="2" charset="0"/>
            </a:endParaRPr>
          </a:p>
        </p:txBody>
      </p:sp>
      <p:sp>
        <p:nvSpPr>
          <p:cNvPr id="3" name="Text">
            <a:extLst>
              <a:ext uri="{FF2B5EF4-FFF2-40B4-BE49-F238E27FC236}">
                <a16:creationId xmlns:a16="http://schemas.microsoft.com/office/drawing/2014/main" id="{42A91F73-140A-4A7F-FCC4-56124D1CA096}"/>
              </a:ext>
            </a:extLst>
          </p:cNvPr>
          <p:cNvSpPr/>
          <p:nvPr/>
        </p:nvSpPr>
        <p:spPr>
          <a:xfrm>
            <a:off x="3235729" y="3263581"/>
            <a:ext cx="774043" cy="372987"/>
          </a:xfrm>
          <a:prstGeom prst="rect">
            <a:avLst/>
          </a:prstGeom>
          <a:ln>
            <a:noFill/>
          </a:ln>
        </p:spPr>
        <p:txBody>
          <a:bodyPr wrap="square" lIns="0" tIns="0" rIns="0" bIns="0">
            <a:spAutoFit/>
          </a:bodyPr>
          <a:lstStyle/>
          <a:p>
            <a:pPr algn="r">
              <a:lnSpc>
                <a:spcPct val="114000"/>
              </a:lnSpc>
            </a:pPr>
            <a:r>
              <a:rPr lang="en-ZA" sz="2200" i="0" u="none" strike="noStrike" dirty="0">
                <a:effectLst/>
                <a:latin typeface="Twinkl" panose="02000000000000000000" pitchFamily="2" charset="0"/>
                <a:ea typeface="Roboto" panose="02000000000000000000" pitchFamily="2" charset="0"/>
              </a:rPr>
              <a:t>tall</a:t>
            </a:r>
            <a:endParaRPr lang="en-GB" sz="2200" dirty="0">
              <a:latin typeface="Twinkl" panose="02000000000000000000" pitchFamily="2" charset="0"/>
              <a:ea typeface="Roboto" panose="02000000000000000000" pitchFamily="2" charset="0"/>
            </a:endParaRPr>
          </a:p>
        </p:txBody>
      </p:sp>
      <p:cxnSp>
        <p:nvCxnSpPr>
          <p:cNvPr id="6" name="Straight Arrow Connector 5">
            <a:extLst>
              <a:ext uri="{FF2B5EF4-FFF2-40B4-BE49-F238E27FC236}">
                <a16:creationId xmlns:a16="http://schemas.microsoft.com/office/drawing/2014/main" id="{BC7FC46F-EDBE-6B37-B6E6-6D2976EC804D}"/>
              </a:ext>
            </a:extLst>
          </p:cNvPr>
          <p:cNvCxnSpPr>
            <a:cxnSpLocks/>
          </p:cNvCxnSpPr>
          <p:nvPr/>
        </p:nvCxnSpPr>
        <p:spPr>
          <a:xfrm>
            <a:off x="4184979" y="3482262"/>
            <a:ext cx="774043" cy="0"/>
          </a:xfrm>
          <a:prstGeom prst="straightConnector1">
            <a:avLst/>
          </a:prstGeom>
          <a:ln w="50800">
            <a:solidFill>
              <a:srgbClr val="F69B40"/>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9" name="Text">
            <a:extLst>
              <a:ext uri="{FF2B5EF4-FFF2-40B4-BE49-F238E27FC236}">
                <a16:creationId xmlns:a16="http://schemas.microsoft.com/office/drawing/2014/main" id="{399C3152-6FA4-635A-CB8A-CDFE580E385D}"/>
              </a:ext>
            </a:extLst>
          </p:cNvPr>
          <p:cNvSpPr/>
          <p:nvPr/>
        </p:nvSpPr>
        <p:spPr>
          <a:xfrm>
            <a:off x="5134229" y="3263581"/>
            <a:ext cx="870917" cy="372987"/>
          </a:xfrm>
          <a:prstGeom prst="rect">
            <a:avLst/>
          </a:prstGeom>
          <a:ln>
            <a:noFill/>
          </a:ln>
        </p:spPr>
        <p:txBody>
          <a:bodyPr wrap="square" lIns="0" tIns="0" rIns="0" bIns="0">
            <a:spAutoFit/>
          </a:bodyPr>
          <a:lstStyle/>
          <a:p>
            <a:pPr>
              <a:lnSpc>
                <a:spcPct val="114000"/>
              </a:lnSpc>
            </a:pPr>
            <a:r>
              <a:rPr lang="en-ZA" sz="2200" i="0" u="none" strike="noStrike" dirty="0">
                <a:effectLst/>
                <a:latin typeface="Twinkl" panose="02000000000000000000" pitchFamily="2" charset="0"/>
                <a:ea typeface="Roboto" panose="02000000000000000000" pitchFamily="2" charset="0"/>
              </a:rPr>
              <a:t>tall</a:t>
            </a:r>
            <a:r>
              <a:rPr lang="en-ZA" sz="2200" b="1" i="0" u="none" strike="noStrike" dirty="0">
                <a:solidFill>
                  <a:srgbClr val="4DB2F2"/>
                </a:solidFill>
                <a:effectLst/>
                <a:latin typeface="Twinkl" panose="02000000000000000000" pitchFamily="2" charset="0"/>
                <a:ea typeface="Roboto" panose="02000000000000000000" pitchFamily="2" charset="0"/>
              </a:rPr>
              <a:t>er</a:t>
            </a:r>
            <a:endParaRPr lang="en-GB" sz="2200" b="1" dirty="0">
              <a:solidFill>
                <a:srgbClr val="4DB2F2"/>
              </a:solidFill>
              <a:latin typeface="Twinkl" panose="02000000000000000000" pitchFamily="2" charset="0"/>
              <a:ea typeface="Roboto" panose="02000000000000000000" pitchFamily="2" charset="0"/>
            </a:endParaRPr>
          </a:p>
        </p:txBody>
      </p:sp>
      <p:sp>
        <p:nvSpPr>
          <p:cNvPr id="11" name="Text">
            <a:extLst>
              <a:ext uri="{FF2B5EF4-FFF2-40B4-BE49-F238E27FC236}">
                <a16:creationId xmlns:a16="http://schemas.microsoft.com/office/drawing/2014/main" id="{23530FA5-A0AA-9BEA-E404-DA83985BFD20}"/>
              </a:ext>
            </a:extLst>
          </p:cNvPr>
          <p:cNvSpPr/>
          <p:nvPr/>
        </p:nvSpPr>
        <p:spPr>
          <a:xfrm>
            <a:off x="5134229" y="4913339"/>
            <a:ext cx="1947546" cy="338554"/>
          </a:xfrm>
          <a:prstGeom prst="rect">
            <a:avLst/>
          </a:prstGeom>
          <a:ln>
            <a:noFill/>
          </a:ln>
        </p:spPr>
        <p:txBody>
          <a:bodyPr wrap="square" lIns="0" tIns="0" rIns="0" bIns="0">
            <a:spAutoFit/>
          </a:bodyPr>
          <a:lstStyle/>
          <a:p>
            <a:r>
              <a:rPr lang="en-ZA" sz="2200" b="1" i="0" u="none" strike="noStrike" dirty="0">
                <a:solidFill>
                  <a:srgbClr val="4DB2F2"/>
                </a:solidFill>
                <a:effectLst/>
                <a:latin typeface="Twinkl" panose="02000000000000000000" pitchFamily="2" charset="0"/>
                <a:ea typeface="Roboto" panose="02000000000000000000" pitchFamily="2" charset="0"/>
              </a:rPr>
              <a:t>more</a:t>
            </a:r>
            <a:r>
              <a:rPr lang="en-ZA" sz="2200" i="0" u="none" strike="noStrike" dirty="0">
                <a:effectLst/>
                <a:latin typeface="Twinkl" panose="02000000000000000000" pitchFamily="2" charset="0"/>
                <a:ea typeface="Roboto" panose="02000000000000000000" pitchFamily="2" charset="0"/>
              </a:rPr>
              <a:t> beautiful</a:t>
            </a:r>
            <a:endParaRPr lang="en-GB" sz="2200" dirty="0">
              <a:latin typeface="Twinkl" panose="02000000000000000000" pitchFamily="2" charset="0"/>
              <a:ea typeface="Roboto" panose="02000000000000000000" pitchFamily="2" charset="0"/>
            </a:endParaRPr>
          </a:p>
        </p:txBody>
      </p:sp>
      <p:cxnSp>
        <p:nvCxnSpPr>
          <p:cNvPr id="14" name="Straight Arrow Connector 13">
            <a:extLst>
              <a:ext uri="{FF2B5EF4-FFF2-40B4-BE49-F238E27FC236}">
                <a16:creationId xmlns:a16="http://schemas.microsoft.com/office/drawing/2014/main" id="{37A5439C-6E57-010C-1DE6-ED1A4964E970}"/>
              </a:ext>
            </a:extLst>
          </p:cNvPr>
          <p:cNvCxnSpPr>
            <a:cxnSpLocks/>
          </p:cNvCxnSpPr>
          <p:nvPr/>
        </p:nvCxnSpPr>
        <p:spPr>
          <a:xfrm>
            <a:off x="4184979" y="5091254"/>
            <a:ext cx="774043" cy="0"/>
          </a:xfrm>
          <a:prstGeom prst="straightConnector1">
            <a:avLst/>
          </a:prstGeom>
          <a:ln w="50800">
            <a:solidFill>
              <a:srgbClr val="F69B40"/>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Text">
            <a:extLst>
              <a:ext uri="{FF2B5EF4-FFF2-40B4-BE49-F238E27FC236}">
                <a16:creationId xmlns:a16="http://schemas.microsoft.com/office/drawing/2014/main" id="{67E435F5-773D-FFEB-535C-CE299689D7C6}"/>
              </a:ext>
            </a:extLst>
          </p:cNvPr>
          <p:cNvSpPr/>
          <p:nvPr/>
        </p:nvSpPr>
        <p:spPr>
          <a:xfrm>
            <a:off x="2286480" y="5511219"/>
            <a:ext cx="1723292" cy="338554"/>
          </a:xfrm>
          <a:prstGeom prst="rect">
            <a:avLst/>
          </a:prstGeom>
          <a:ln>
            <a:noFill/>
          </a:ln>
        </p:spPr>
        <p:txBody>
          <a:bodyPr wrap="square" lIns="0" tIns="0" rIns="0" bIns="0">
            <a:spAutoFit/>
          </a:bodyPr>
          <a:lstStyle/>
          <a:p>
            <a:pPr algn="r"/>
            <a:r>
              <a:rPr lang="en-ZA" sz="2200" i="0" u="none" strike="noStrike" dirty="0">
                <a:effectLst/>
                <a:latin typeface="Twinkl" panose="02000000000000000000" pitchFamily="2" charset="0"/>
                <a:ea typeface="Roboto" panose="02000000000000000000" pitchFamily="2" charset="0"/>
              </a:rPr>
              <a:t>popular</a:t>
            </a:r>
            <a:endParaRPr lang="en-GB" sz="2200" dirty="0">
              <a:latin typeface="Twinkl" panose="02000000000000000000" pitchFamily="2" charset="0"/>
              <a:ea typeface="Roboto" panose="02000000000000000000" pitchFamily="2" charset="0"/>
            </a:endParaRPr>
          </a:p>
        </p:txBody>
      </p:sp>
      <p:sp>
        <p:nvSpPr>
          <p:cNvPr id="17" name="Text">
            <a:extLst>
              <a:ext uri="{FF2B5EF4-FFF2-40B4-BE49-F238E27FC236}">
                <a16:creationId xmlns:a16="http://schemas.microsoft.com/office/drawing/2014/main" id="{AE667E60-5BBE-B8C8-6AE6-0E690ED775CA}"/>
              </a:ext>
            </a:extLst>
          </p:cNvPr>
          <p:cNvSpPr/>
          <p:nvPr/>
        </p:nvSpPr>
        <p:spPr>
          <a:xfrm>
            <a:off x="5134229" y="5511219"/>
            <a:ext cx="1947546" cy="338554"/>
          </a:xfrm>
          <a:prstGeom prst="rect">
            <a:avLst/>
          </a:prstGeom>
          <a:ln>
            <a:noFill/>
          </a:ln>
        </p:spPr>
        <p:txBody>
          <a:bodyPr wrap="square" lIns="0" tIns="0" rIns="0" bIns="0">
            <a:spAutoFit/>
          </a:bodyPr>
          <a:lstStyle/>
          <a:p>
            <a:r>
              <a:rPr lang="en-ZA" sz="2200" b="1" i="0" u="none" strike="noStrike" dirty="0">
                <a:solidFill>
                  <a:srgbClr val="4DB2F2"/>
                </a:solidFill>
                <a:effectLst/>
                <a:latin typeface="Twinkl" panose="02000000000000000000" pitchFamily="2" charset="0"/>
                <a:ea typeface="Roboto" panose="02000000000000000000" pitchFamily="2" charset="0"/>
              </a:rPr>
              <a:t>less</a:t>
            </a:r>
            <a:r>
              <a:rPr lang="en-ZA" sz="2200" i="0" u="none" strike="noStrike" dirty="0">
                <a:effectLst/>
                <a:latin typeface="Twinkl" panose="02000000000000000000" pitchFamily="2" charset="0"/>
                <a:ea typeface="Roboto" panose="02000000000000000000" pitchFamily="2" charset="0"/>
              </a:rPr>
              <a:t> popular</a:t>
            </a:r>
            <a:endParaRPr lang="en-GB" sz="2200" dirty="0">
              <a:latin typeface="Twinkl" panose="02000000000000000000" pitchFamily="2" charset="0"/>
              <a:ea typeface="Roboto" panose="02000000000000000000" pitchFamily="2" charset="0"/>
            </a:endParaRPr>
          </a:p>
        </p:txBody>
      </p:sp>
      <p:cxnSp>
        <p:nvCxnSpPr>
          <p:cNvPr id="19" name="Straight Arrow Connector 18">
            <a:extLst>
              <a:ext uri="{FF2B5EF4-FFF2-40B4-BE49-F238E27FC236}">
                <a16:creationId xmlns:a16="http://schemas.microsoft.com/office/drawing/2014/main" id="{42E5C182-BAD7-8991-DA6B-F1DB17B0065F}"/>
              </a:ext>
            </a:extLst>
          </p:cNvPr>
          <p:cNvCxnSpPr>
            <a:cxnSpLocks/>
          </p:cNvCxnSpPr>
          <p:nvPr/>
        </p:nvCxnSpPr>
        <p:spPr>
          <a:xfrm>
            <a:off x="4184979" y="5689134"/>
            <a:ext cx="774043" cy="0"/>
          </a:xfrm>
          <a:prstGeom prst="straightConnector1">
            <a:avLst/>
          </a:prstGeom>
          <a:ln w="50800">
            <a:solidFill>
              <a:srgbClr val="F69B40"/>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26" name="Title">
            <a:extLst>
              <a:ext uri="{FF2B5EF4-FFF2-40B4-BE49-F238E27FC236}">
                <a16:creationId xmlns:a16="http://schemas.microsoft.com/office/drawing/2014/main" id="{6D98AEF1-511F-864E-D804-357C687D3EA2}"/>
              </a:ext>
            </a:extLst>
          </p:cNvPr>
          <p:cNvSpPr>
            <a:spLocks noGrp="1"/>
          </p:cNvSpPr>
          <p:nvPr>
            <p:ph type="title"/>
          </p:nvPr>
        </p:nvSpPr>
        <p:spPr>
          <a:xfrm>
            <a:off x="457198" y="613341"/>
            <a:ext cx="8220075" cy="994306"/>
          </a:xfrm>
        </p:spPr>
        <p:txBody>
          <a:bodyPr/>
          <a:lstStyle/>
          <a:p>
            <a:r>
              <a:rPr lang="en-ZA" sz="4400" dirty="0">
                <a:solidFill>
                  <a:schemeClr val="tx1">
                    <a:lumMod val="90000"/>
                    <a:lumOff val="10000"/>
                  </a:schemeClr>
                </a:solidFill>
              </a:rPr>
              <a:t>Comparatives</a:t>
            </a:r>
          </a:p>
        </p:txBody>
      </p:sp>
    </p:spTree>
    <p:extLst>
      <p:ext uri="{BB962C8B-B14F-4D97-AF65-F5344CB8AC3E}">
        <p14:creationId xmlns:p14="http://schemas.microsoft.com/office/powerpoint/2010/main" val="274788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nodeType="withEffect">
                                  <p:stCondLst>
                                    <p:cond delay="5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nodeType="withEffect">
                                  <p:stCondLst>
                                    <p:cond delay="50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P spid="2" grpId="0"/>
      <p:bldP spid="3" grpId="0"/>
      <p:bldP spid="9" grpId="0"/>
      <p:bldP spid="11"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giraffes standing in a field&#10;&#10;Description automatically generated">
            <a:extLst>
              <a:ext uri="{FF2B5EF4-FFF2-40B4-BE49-F238E27FC236}">
                <a16:creationId xmlns:a16="http://schemas.microsoft.com/office/drawing/2014/main" id="{31CD342E-5445-6447-8D93-015737EB28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6166" y="2000171"/>
            <a:ext cx="3042138" cy="4056184"/>
          </a:xfrm>
          <a:prstGeom prst="rect">
            <a:avLst/>
          </a:prstGeom>
          <a:ln w="38100">
            <a:solidFill>
              <a:srgbClr val="4DB2F2"/>
            </a:solidFill>
          </a:ln>
        </p:spPr>
      </p:pic>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69193"/>
            <a:ext cx="6561444"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3" name="Text">
            <a:extLst>
              <a:ext uri="{FF2B5EF4-FFF2-40B4-BE49-F238E27FC236}">
                <a16:creationId xmlns:a16="http://schemas.microsoft.com/office/drawing/2014/main" id="{42A91F73-140A-4A7F-FCC4-56124D1CA096}"/>
              </a:ext>
            </a:extLst>
          </p:cNvPr>
          <p:cNvSpPr/>
          <p:nvPr/>
        </p:nvSpPr>
        <p:spPr>
          <a:xfrm>
            <a:off x="6875745" y="3200451"/>
            <a:ext cx="774043" cy="474682"/>
          </a:xfrm>
          <a:prstGeom prst="rect">
            <a:avLst/>
          </a:prstGeom>
          <a:ln>
            <a:noFill/>
          </a:ln>
        </p:spPr>
        <p:txBody>
          <a:bodyPr wrap="square" lIns="0" tIns="0" rIns="0" bIns="0">
            <a:spAutoFit/>
          </a:bodyPr>
          <a:lstStyle/>
          <a:p>
            <a:pPr>
              <a:lnSpc>
                <a:spcPct val="114000"/>
              </a:lnSpc>
            </a:pPr>
            <a:r>
              <a:rPr lang="en-ZA" sz="2800" i="0" u="none" strike="noStrike" dirty="0">
                <a:effectLst/>
                <a:latin typeface="Twinkl" panose="02000000000000000000" pitchFamily="2" charset="0"/>
                <a:ea typeface="Roboto" panose="02000000000000000000" pitchFamily="2" charset="0"/>
              </a:rPr>
              <a:t>tall</a:t>
            </a:r>
            <a:endParaRPr lang="en-GB" sz="2800" dirty="0">
              <a:latin typeface="Twinkl" panose="02000000000000000000" pitchFamily="2" charset="0"/>
              <a:ea typeface="Roboto" panose="02000000000000000000" pitchFamily="2" charset="0"/>
            </a:endParaRPr>
          </a:p>
        </p:txBody>
      </p:sp>
      <p:cxnSp>
        <p:nvCxnSpPr>
          <p:cNvPr id="6" name="Straight Arrow Connector 5">
            <a:extLst>
              <a:ext uri="{FF2B5EF4-FFF2-40B4-BE49-F238E27FC236}">
                <a16:creationId xmlns:a16="http://schemas.microsoft.com/office/drawing/2014/main" id="{BC7FC46F-EDBE-6B37-B6E6-6D2976EC804D}"/>
              </a:ext>
            </a:extLst>
          </p:cNvPr>
          <p:cNvCxnSpPr>
            <a:cxnSpLocks/>
          </p:cNvCxnSpPr>
          <p:nvPr/>
        </p:nvCxnSpPr>
        <p:spPr>
          <a:xfrm flipH="1">
            <a:off x="5213838" y="3542871"/>
            <a:ext cx="1530021" cy="413667"/>
          </a:xfrm>
          <a:prstGeom prst="straightConnector1">
            <a:avLst/>
          </a:prstGeom>
          <a:ln w="50800">
            <a:solidFill>
              <a:srgbClr val="F69B40"/>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9" name="Text">
            <a:extLst>
              <a:ext uri="{FF2B5EF4-FFF2-40B4-BE49-F238E27FC236}">
                <a16:creationId xmlns:a16="http://schemas.microsoft.com/office/drawing/2014/main" id="{399C3152-6FA4-635A-CB8A-CDFE580E385D}"/>
              </a:ext>
            </a:extLst>
          </p:cNvPr>
          <p:cNvSpPr/>
          <p:nvPr/>
        </p:nvSpPr>
        <p:spPr>
          <a:xfrm>
            <a:off x="1409106" y="2604155"/>
            <a:ext cx="870917" cy="474682"/>
          </a:xfrm>
          <a:prstGeom prst="rect">
            <a:avLst/>
          </a:prstGeom>
          <a:ln>
            <a:noFill/>
          </a:ln>
        </p:spPr>
        <p:txBody>
          <a:bodyPr wrap="square" lIns="0" tIns="0" rIns="0" bIns="0">
            <a:spAutoFit/>
          </a:bodyPr>
          <a:lstStyle/>
          <a:p>
            <a:pPr algn="r">
              <a:lnSpc>
                <a:spcPct val="114000"/>
              </a:lnSpc>
            </a:pPr>
            <a:r>
              <a:rPr lang="en-ZA" sz="2800" i="0" u="none" strike="noStrike" dirty="0">
                <a:effectLst/>
                <a:latin typeface="Twinkl" panose="02000000000000000000" pitchFamily="2" charset="0"/>
                <a:ea typeface="Roboto" panose="02000000000000000000" pitchFamily="2" charset="0"/>
              </a:rPr>
              <a:t>taller</a:t>
            </a:r>
            <a:endParaRPr lang="en-GB" sz="2800" dirty="0">
              <a:latin typeface="Twinkl" panose="02000000000000000000" pitchFamily="2" charset="0"/>
              <a:ea typeface="Roboto" panose="02000000000000000000" pitchFamily="2" charset="0"/>
            </a:endParaRPr>
          </a:p>
        </p:txBody>
      </p:sp>
      <p:sp>
        <p:nvSpPr>
          <p:cNvPr id="26" name="Title">
            <a:extLst>
              <a:ext uri="{FF2B5EF4-FFF2-40B4-BE49-F238E27FC236}">
                <a16:creationId xmlns:a16="http://schemas.microsoft.com/office/drawing/2014/main" id="{6D98AEF1-511F-864E-D804-357C687D3EA2}"/>
              </a:ext>
            </a:extLst>
          </p:cNvPr>
          <p:cNvSpPr>
            <a:spLocks noGrp="1"/>
          </p:cNvSpPr>
          <p:nvPr>
            <p:ph type="title"/>
          </p:nvPr>
        </p:nvSpPr>
        <p:spPr>
          <a:xfrm>
            <a:off x="457198" y="613341"/>
            <a:ext cx="8220075" cy="994306"/>
          </a:xfrm>
        </p:spPr>
        <p:txBody>
          <a:bodyPr/>
          <a:lstStyle/>
          <a:p>
            <a:r>
              <a:rPr lang="en-ZA" sz="4400" dirty="0">
                <a:solidFill>
                  <a:schemeClr val="tx1">
                    <a:lumMod val="90000"/>
                    <a:lumOff val="10000"/>
                  </a:schemeClr>
                </a:solidFill>
              </a:rPr>
              <a:t>Comparatives</a:t>
            </a:r>
          </a:p>
        </p:txBody>
      </p:sp>
      <p:cxnSp>
        <p:nvCxnSpPr>
          <p:cNvPr id="20" name="Straight Arrow Connector 19">
            <a:extLst>
              <a:ext uri="{FF2B5EF4-FFF2-40B4-BE49-F238E27FC236}">
                <a16:creationId xmlns:a16="http://schemas.microsoft.com/office/drawing/2014/main" id="{3F0A79DE-9A12-8733-5E6C-BA5B31D424CB}"/>
              </a:ext>
            </a:extLst>
          </p:cNvPr>
          <p:cNvCxnSpPr>
            <a:cxnSpLocks/>
          </p:cNvCxnSpPr>
          <p:nvPr/>
        </p:nvCxnSpPr>
        <p:spPr>
          <a:xfrm>
            <a:off x="2390611" y="2936631"/>
            <a:ext cx="2075881" cy="483577"/>
          </a:xfrm>
          <a:prstGeom prst="straightConnector1">
            <a:avLst/>
          </a:prstGeom>
          <a:ln w="50800">
            <a:solidFill>
              <a:srgbClr val="F69B40"/>
            </a:solidFill>
            <a:roun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62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cNvSpPr/>
          <p:nvPr/>
        </p:nvSpPr>
        <p:spPr>
          <a:xfrm>
            <a:off x="738554" y="2733456"/>
            <a:ext cx="7666892"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For short adjectives we add ‘</a:t>
            </a:r>
            <a:r>
              <a:rPr lang="en-ZA" sz="2200" b="1" i="0" u="none" strike="noStrike" dirty="0">
                <a:solidFill>
                  <a:srgbClr val="F69B40"/>
                </a:solidFill>
                <a:effectLst/>
                <a:latin typeface="Twinkl" panose="02000000000000000000" pitchFamily="2" charset="0"/>
                <a:ea typeface="Roboto" panose="02000000000000000000" pitchFamily="2" charset="0"/>
              </a:rPr>
              <a:t>-</a:t>
            </a:r>
            <a:r>
              <a:rPr lang="en-ZA" sz="2200" b="1" i="0" u="none" strike="noStrike" dirty="0" err="1">
                <a:solidFill>
                  <a:srgbClr val="F69B40"/>
                </a:solidFill>
                <a:effectLst/>
                <a:latin typeface="Twinkl" panose="02000000000000000000" pitchFamily="2" charset="0"/>
                <a:ea typeface="Roboto" panose="02000000000000000000" pitchFamily="2" charset="0"/>
              </a:rPr>
              <a:t>est</a:t>
            </a:r>
            <a:r>
              <a:rPr lang="en-ZA" sz="2200" i="0" u="none" strike="noStrike" dirty="0">
                <a:effectLst/>
                <a:latin typeface="Twinkl" panose="02000000000000000000" pitchFamily="2" charset="0"/>
                <a:ea typeface="Roboto" panose="02000000000000000000" pitchFamily="2" charset="0"/>
              </a:rPr>
              <a:t>’ to the adjective:</a:t>
            </a:r>
            <a:endParaRPr lang="en-GB" sz="2200" dirty="0">
              <a:latin typeface="Twinkl" panose="02000000000000000000" pitchFamily="2" charset="0"/>
              <a:ea typeface="Roboto" panose="02000000000000000000" pitchFamily="2" charset="0"/>
            </a:endParaRPr>
          </a:p>
        </p:txBody>
      </p:sp>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69193"/>
            <a:ext cx="6561444"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sp>
        <p:nvSpPr>
          <p:cNvPr id="8" name="Text">
            <a:extLst>
              <a:ext uri="{FF2B5EF4-FFF2-40B4-BE49-F238E27FC236}">
                <a16:creationId xmlns:a16="http://schemas.microsoft.com/office/drawing/2014/main" id="{6ECE7A83-37F7-0A20-DE1C-F1A134CC448C}"/>
              </a:ext>
            </a:extLst>
          </p:cNvPr>
          <p:cNvSpPr/>
          <p:nvPr/>
        </p:nvSpPr>
        <p:spPr>
          <a:xfrm>
            <a:off x="1336431" y="3936196"/>
            <a:ext cx="6471138" cy="758926"/>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For long adjectives we use ‘</a:t>
            </a:r>
            <a:r>
              <a:rPr lang="en-ZA" sz="2200" b="1" i="0" u="none" strike="noStrike" dirty="0">
                <a:solidFill>
                  <a:srgbClr val="F69B40"/>
                </a:solidFill>
                <a:effectLst/>
                <a:latin typeface="Twinkl" panose="02000000000000000000" pitchFamily="2" charset="0"/>
                <a:ea typeface="Roboto" panose="02000000000000000000" pitchFamily="2" charset="0"/>
              </a:rPr>
              <a:t>most</a:t>
            </a:r>
            <a:r>
              <a:rPr lang="en-ZA" sz="2200" i="0" u="none" strike="noStrike" dirty="0">
                <a:effectLst/>
                <a:latin typeface="Twinkl" panose="02000000000000000000" pitchFamily="2" charset="0"/>
                <a:ea typeface="Roboto" panose="02000000000000000000" pitchFamily="2" charset="0"/>
              </a:rPr>
              <a:t>’ or ‘</a:t>
            </a:r>
            <a:r>
              <a:rPr lang="en-ZA" sz="2200" b="1" i="0" u="none" strike="noStrike" dirty="0">
                <a:solidFill>
                  <a:srgbClr val="F69B40"/>
                </a:solidFill>
                <a:effectLst/>
                <a:latin typeface="Twinkl" panose="02000000000000000000" pitchFamily="2" charset="0"/>
                <a:ea typeface="Roboto" panose="02000000000000000000" pitchFamily="2" charset="0"/>
              </a:rPr>
              <a:t>least</a:t>
            </a:r>
            <a:r>
              <a:rPr lang="en-ZA" sz="2200" i="0" u="none" strike="noStrike" dirty="0">
                <a:effectLst/>
                <a:latin typeface="Twinkl" panose="02000000000000000000" pitchFamily="2" charset="0"/>
                <a:ea typeface="Roboto" panose="02000000000000000000" pitchFamily="2" charset="0"/>
              </a:rPr>
              <a:t>’ before the adjective:</a:t>
            </a:r>
            <a:endParaRPr lang="en-GB" sz="2200" dirty="0">
              <a:latin typeface="Twinkl" panose="02000000000000000000" pitchFamily="2" charset="0"/>
              <a:ea typeface="Roboto" panose="02000000000000000000" pitchFamily="2" charset="0"/>
            </a:endParaRPr>
          </a:p>
        </p:txBody>
      </p:sp>
      <p:sp>
        <p:nvSpPr>
          <p:cNvPr id="13" name="Text">
            <a:extLst>
              <a:ext uri="{FF2B5EF4-FFF2-40B4-BE49-F238E27FC236}">
                <a16:creationId xmlns:a16="http://schemas.microsoft.com/office/drawing/2014/main" id="{0AA34346-3C04-8E59-6AC2-E803A95EF380}"/>
              </a:ext>
            </a:extLst>
          </p:cNvPr>
          <p:cNvSpPr/>
          <p:nvPr/>
        </p:nvSpPr>
        <p:spPr>
          <a:xfrm>
            <a:off x="1178169" y="2059966"/>
            <a:ext cx="6787662"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Superlatives are used to compare three or more things</a:t>
            </a:r>
            <a:endParaRPr lang="en-GB" sz="2200" dirty="0">
              <a:latin typeface="Twinkl" panose="02000000000000000000" pitchFamily="2" charset="0"/>
              <a:ea typeface="Roboto" panose="02000000000000000000" pitchFamily="2" charset="0"/>
            </a:endParaRPr>
          </a:p>
        </p:txBody>
      </p:sp>
      <p:sp>
        <p:nvSpPr>
          <p:cNvPr id="2" name="Text">
            <a:extLst>
              <a:ext uri="{FF2B5EF4-FFF2-40B4-BE49-F238E27FC236}">
                <a16:creationId xmlns:a16="http://schemas.microsoft.com/office/drawing/2014/main" id="{06E13516-1AF7-5ED3-0736-2FD75C83D536}"/>
              </a:ext>
            </a:extLst>
          </p:cNvPr>
          <p:cNvSpPr/>
          <p:nvPr/>
        </p:nvSpPr>
        <p:spPr>
          <a:xfrm>
            <a:off x="2286480" y="4913339"/>
            <a:ext cx="1723292" cy="338554"/>
          </a:xfrm>
          <a:prstGeom prst="rect">
            <a:avLst/>
          </a:prstGeom>
          <a:ln>
            <a:noFill/>
          </a:ln>
        </p:spPr>
        <p:txBody>
          <a:bodyPr wrap="square" lIns="0" tIns="0" rIns="0" bIns="0">
            <a:spAutoFit/>
          </a:bodyPr>
          <a:lstStyle/>
          <a:p>
            <a:pPr algn="r"/>
            <a:r>
              <a:rPr lang="en-ZA" sz="2200" i="0" u="none" strike="noStrike" dirty="0">
                <a:effectLst/>
                <a:latin typeface="Twinkl" panose="02000000000000000000" pitchFamily="2" charset="0"/>
                <a:ea typeface="Roboto" panose="02000000000000000000" pitchFamily="2" charset="0"/>
              </a:rPr>
              <a:t>interesting</a:t>
            </a:r>
            <a:endParaRPr lang="en-GB" sz="2200" dirty="0">
              <a:latin typeface="Twinkl" panose="02000000000000000000" pitchFamily="2" charset="0"/>
              <a:ea typeface="Roboto" panose="02000000000000000000" pitchFamily="2" charset="0"/>
            </a:endParaRPr>
          </a:p>
        </p:txBody>
      </p:sp>
      <p:sp>
        <p:nvSpPr>
          <p:cNvPr id="3" name="Text">
            <a:extLst>
              <a:ext uri="{FF2B5EF4-FFF2-40B4-BE49-F238E27FC236}">
                <a16:creationId xmlns:a16="http://schemas.microsoft.com/office/drawing/2014/main" id="{42A91F73-140A-4A7F-FCC4-56124D1CA096}"/>
              </a:ext>
            </a:extLst>
          </p:cNvPr>
          <p:cNvSpPr/>
          <p:nvPr/>
        </p:nvSpPr>
        <p:spPr>
          <a:xfrm>
            <a:off x="3235729" y="3263581"/>
            <a:ext cx="774043" cy="372987"/>
          </a:xfrm>
          <a:prstGeom prst="rect">
            <a:avLst/>
          </a:prstGeom>
          <a:ln>
            <a:noFill/>
          </a:ln>
        </p:spPr>
        <p:txBody>
          <a:bodyPr wrap="square" lIns="0" tIns="0" rIns="0" bIns="0">
            <a:spAutoFit/>
          </a:bodyPr>
          <a:lstStyle/>
          <a:p>
            <a:pPr algn="r">
              <a:lnSpc>
                <a:spcPct val="114000"/>
              </a:lnSpc>
            </a:pPr>
            <a:r>
              <a:rPr lang="en-ZA" sz="2200" i="0" u="none" strike="noStrike" dirty="0">
                <a:effectLst/>
                <a:latin typeface="Twinkl" panose="02000000000000000000" pitchFamily="2" charset="0"/>
                <a:ea typeface="Roboto" panose="02000000000000000000" pitchFamily="2" charset="0"/>
              </a:rPr>
              <a:t>fast</a:t>
            </a:r>
            <a:endParaRPr lang="en-GB" sz="2200" dirty="0">
              <a:latin typeface="Twinkl" panose="02000000000000000000" pitchFamily="2" charset="0"/>
              <a:ea typeface="Roboto" panose="02000000000000000000" pitchFamily="2" charset="0"/>
            </a:endParaRPr>
          </a:p>
        </p:txBody>
      </p:sp>
      <p:cxnSp>
        <p:nvCxnSpPr>
          <p:cNvPr id="6" name="Straight Arrow Connector 5">
            <a:extLst>
              <a:ext uri="{FF2B5EF4-FFF2-40B4-BE49-F238E27FC236}">
                <a16:creationId xmlns:a16="http://schemas.microsoft.com/office/drawing/2014/main" id="{BC7FC46F-EDBE-6B37-B6E6-6D2976EC804D}"/>
              </a:ext>
            </a:extLst>
          </p:cNvPr>
          <p:cNvCxnSpPr>
            <a:cxnSpLocks/>
          </p:cNvCxnSpPr>
          <p:nvPr/>
        </p:nvCxnSpPr>
        <p:spPr>
          <a:xfrm>
            <a:off x="4184979" y="3482262"/>
            <a:ext cx="774043" cy="0"/>
          </a:xfrm>
          <a:prstGeom prst="straightConnector1">
            <a:avLst/>
          </a:prstGeom>
          <a:ln w="50800">
            <a:solidFill>
              <a:srgbClr val="4DB2F2"/>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9" name="Text">
            <a:extLst>
              <a:ext uri="{FF2B5EF4-FFF2-40B4-BE49-F238E27FC236}">
                <a16:creationId xmlns:a16="http://schemas.microsoft.com/office/drawing/2014/main" id="{399C3152-6FA4-635A-CB8A-CDFE580E385D}"/>
              </a:ext>
            </a:extLst>
          </p:cNvPr>
          <p:cNvSpPr/>
          <p:nvPr/>
        </p:nvSpPr>
        <p:spPr>
          <a:xfrm>
            <a:off x="5134229" y="3263581"/>
            <a:ext cx="870917" cy="372987"/>
          </a:xfrm>
          <a:prstGeom prst="rect">
            <a:avLst/>
          </a:prstGeom>
          <a:ln>
            <a:noFill/>
          </a:ln>
        </p:spPr>
        <p:txBody>
          <a:bodyPr wrap="square" lIns="0" tIns="0" rIns="0" bIns="0">
            <a:spAutoFit/>
          </a:bodyPr>
          <a:lstStyle/>
          <a:p>
            <a:pPr>
              <a:lnSpc>
                <a:spcPct val="114000"/>
              </a:lnSpc>
            </a:pPr>
            <a:r>
              <a:rPr lang="en-ZA" sz="2200" i="0" u="none" strike="noStrike" dirty="0">
                <a:effectLst/>
                <a:latin typeface="Twinkl" panose="02000000000000000000" pitchFamily="2" charset="0"/>
                <a:ea typeface="Roboto" panose="02000000000000000000" pitchFamily="2" charset="0"/>
              </a:rPr>
              <a:t>fast</a:t>
            </a:r>
            <a:r>
              <a:rPr lang="en-ZA" sz="2200" b="1" i="0" u="none" strike="noStrike" dirty="0">
                <a:solidFill>
                  <a:srgbClr val="F69B40"/>
                </a:solidFill>
                <a:effectLst/>
                <a:latin typeface="Twinkl" panose="02000000000000000000" pitchFamily="2" charset="0"/>
                <a:ea typeface="Roboto" panose="02000000000000000000" pitchFamily="2" charset="0"/>
              </a:rPr>
              <a:t>est</a:t>
            </a:r>
            <a:endParaRPr lang="en-GB" sz="2200" b="1" dirty="0">
              <a:solidFill>
                <a:srgbClr val="F69B40"/>
              </a:solidFill>
              <a:latin typeface="Twinkl" panose="02000000000000000000" pitchFamily="2" charset="0"/>
              <a:ea typeface="Roboto" panose="02000000000000000000" pitchFamily="2" charset="0"/>
            </a:endParaRPr>
          </a:p>
        </p:txBody>
      </p:sp>
      <p:sp>
        <p:nvSpPr>
          <p:cNvPr id="11" name="Text">
            <a:extLst>
              <a:ext uri="{FF2B5EF4-FFF2-40B4-BE49-F238E27FC236}">
                <a16:creationId xmlns:a16="http://schemas.microsoft.com/office/drawing/2014/main" id="{23530FA5-A0AA-9BEA-E404-DA83985BFD20}"/>
              </a:ext>
            </a:extLst>
          </p:cNvPr>
          <p:cNvSpPr/>
          <p:nvPr/>
        </p:nvSpPr>
        <p:spPr>
          <a:xfrm>
            <a:off x="5134228" y="4913339"/>
            <a:ext cx="2251309" cy="338554"/>
          </a:xfrm>
          <a:prstGeom prst="rect">
            <a:avLst/>
          </a:prstGeom>
          <a:ln>
            <a:noFill/>
          </a:ln>
        </p:spPr>
        <p:txBody>
          <a:bodyPr wrap="square" lIns="0" tIns="0" rIns="0" bIns="0">
            <a:spAutoFit/>
          </a:bodyPr>
          <a:lstStyle/>
          <a:p>
            <a:r>
              <a:rPr lang="en-ZA" sz="2200" b="1" i="0" u="none" strike="noStrike" dirty="0">
                <a:solidFill>
                  <a:srgbClr val="F69B40"/>
                </a:solidFill>
                <a:effectLst/>
                <a:latin typeface="Twinkl" panose="02000000000000000000" pitchFamily="2" charset="0"/>
                <a:ea typeface="Roboto" panose="02000000000000000000" pitchFamily="2" charset="0"/>
              </a:rPr>
              <a:t>most</a:t>
            </a:r>
            <a:r>
              <a:rPr lang="en-ZA" sz="2200" i="0" u="none" strike="noStrike" dirty="0">
                <a:solidFill>
                  <a:schemeClr val="tx1">
                    <a:lumMod val="90000"/>
                    <a:lumOff val="10000"/>
                  </a:schemeClr>
                </a:solidFill>
                <a:effectLst/>
                <a:latin typeface="Twinkl" panose="02000000000000000000" pitchFamily="2" charset="0"/>
                <a:ea typeface="Roboto" panose="02000000000000000000" pitchFamily="2" charset="0"/>
              </a:rPr>
              <a:t> interesting</a:t>
            </a:r>
            <a:endParaRPr lang="en-GB" sz="2200" dirty="0">
              <a:solidFill>
                <a:schemeClr val="tx1">
                  <a:lumMod val="90000"/>
                  <a:lumOff val="10000"/>
                </a:schemeClr>
              </a:solidFill>
              <a:latin typeface="Twinkl" panose="02000000000000000000" pitchFamily="2" charset="0"/>
              <a:ea typeface="Roboto" panose="02000000000000000000" pitchFamily="2" charset="0"/>
            </a:endParaRPr>
          </a:p>
        </p:txBody>
      </p:sp>
      <p:cxnSp>
        <p:nvCxnSpPr>
          <p:cNvPr id="14" name="Straight Arrow Connector 13">
            <a:extLst>
              <a:ext uri="{FF2B5EF4-FFF2-40B4-BE49-F238E27FC236}">
                <a16:creationId xmlns:a16="http://schemas.microsoft.com/office/drawing/2014/main" id="{37A5439C-6E57-010C-1DE6-ED1A4964E970}"/>
              </a:ext>
            </a:extLst>
          </p:cNvPr>
          <p:cNvCxnSpPr>
            <a:cxnSpLocks/>
          </p:cNvCxnSpPr>
          <p:nvPr/>
        </p:nvCxnSpPr>
        <p:spPr>
          <a:xfrm>
            <a:off x="4184979" y="5091254"/>
            <a:ext cx="774043" cy="0"/>
          </a:xfrm>
          <a:prstGeom prst="straightConnector1">
            <a:avLst/>
          </a:prstGeom>
          <a:ln w="50800">
            <a:solidFill>
              <a:srgbClr val="4DB2F2"/>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Text">
            <a:extLst>
              <a:ext uri="{FF2B5EF4-FFF2-40B4-BE49-F238E27FC236}">
                <a16:creationId xmlns:a16="http://schemas.microsoft.com/office/drawing/2014/main" id="{67E435F5-773D-FFEB-535C-CE299689D7C6}"/>
              </a:ext>
            </a:extLst>
          </p:cNvPr>
          <p:cNvSpPr/>
          <p:nvPr/>
        </p:nvSpPr>
        <p:spPr>
          <a:xfrm>
            <a:off x="2286480" y="5511219"/>
            <a:ext cx="1723292" cy="338554"/>
          </a:xfrm>
          <a:prstGeom prst="rect">
            <a:avLst/>
          </a:prstGeom>
          <a:ln>
            <a:noFill/>
          </a:ln>
        </p:spPr>
        <p:txBody>
          <a:bodyPr wrap="square" lIns="0" tIns="0" rIns="0" bIns="0">
            <a:spAutoFit/>
          </a:bodyPr>
          <a:lstStyle/>
          <a:p>
            <a:pPr algn="r"/>
            <a:r>
              <a:rPr lang="en-ZA" sz="2200" i="0" u="none" strike="noStrike" dirty="0">
                <a:effectLst/>
                <a:latin typeface="Twinkl" panose="02000000000000000000" pitchFamily="2" charset="0"/>
                <a:ea typeface="Roboto" panose="02000000000000000000" pitchFamily="2" charset="0"/>
              </a:rPr>
              <a:t>expensive</a:t>
            </a:r>
            <a:endParaRPr lang="en-GB" sz="2200" dirty="0">
              <a:latin typeface="Twinkl" panose="02000000000000000000" pitchFamily="2" charset="0"/>
              <a:ea typeface="Roboto" panose="02000000000000000000" pitchFamily="2" charset="0"/>
            </a:endParaRPr>
          </a:p>
        </p:txBody>
      </p:sp>
      <p:sp>
        <p:nvSpPr>
          <p:cNvPr id="17" name="Text">
            <a:extLst>
              <a:ext uri="{FF2B5EF4-FFF2-40B4-BE49-F238E27FC236}">
                <a16:creationId xmlns:a16="http://schemas.microsoft.com/office/drawing/2014/main" id="{AE667E60-5BBE-B8C8-6AE6-0E690ED775CA}"/>
              </a:ext>
            </a:extLst>
          </p:cNvPr>
          <p:cNvSpPr/>
          <p:nvPr/>
        </p:nvSpPr>
        <p:spPr>
          <a:xfrm>
            <a:off x="5134229" y="5511219"/>
            <a:ext cx="2040294" cy="338554"/>
          </a:xfrm>
          <a:prstGeom prst="rect">
            <a:avLst/>
          </a:prstGeom>
          <a:ln>
            <a:noFill/>
          </a:ln>
        </p:spPr>
        <p:txBody>
          <a:bodyPr wrap="square" lIns="0" tIns="0" rIns="0" bIns="0">
            <a:spAutoFit/>
          </a:bodyPr>
          <a:lstStyle/>
          <a:p>
            <a:r>
              <a:rPr lang="en-ZA" sz="2200" b="1" i="0" u="none" strike="noStrike" dirty="0">
                <a:solidFill>
                  <a:srgbClr val="F69B40"/>
                </a:solidFill>
                <a:effectLst/>
                <a:latin typeface="Twinkl" panose="02000000000000000000" pitchFamily="2" charset="0"/>
                <a:ea typeface="Roboto" panose="02000000000000000000" pitchFamily="2" charset="0"/>
              </a:rPr>
              <a:t>least</a:t>
            </a:r>
            <a:r>
              <a:rPr lang="en-ZA" sz="2200" i="0" u="none" strike="noStrike" dirty="0">
                <a:solidFill>
                  <a:schemeClr val="tx1">
                    <a:lumMod val="90000"/>
                    <a:lumOff val="10000"/>
                  </a:schemeClr>
                </a:solidFill>
                <a:effectLst/>
                <a:latin typeface="Twinkl" panose="02000000000000000000" pitchFamily="2" charset="0"/>
                <a:ea typeface="Roboto" panose="02000000000000000000" pitchFamily="2" charset="0"/>
              </a:rPr>
              <a:t> expensive</a:t>
            </a:r>
            <a:endParaRPr lang="en-GB" sz="2200" dirty="0">
              <a:solidFill>
                <a:schemeClr val="tx1">
                  <a:lumMod val="90000"/>
                  <a:lumOff val="10000"/>
                </a:schemeClr>
              </a:solidFill>
              <a:latin typeface="Twinkl" panose="02000000000000000000" pitchFamily="2" charset="0"/>
              <a:ea typeface="Roboto" panose="02000000000000000000" pitchFamily="2" charset="0"/>
            </a:endParaRPr>
          </a:p>
        </p:txBody>
      </p:sp>
      <p:cxnSp>
        <p:nvCxnSpPr>
          <p:cNvPr id="19" name="Straight Arrow Connector 18">
            <a:extLst>
              <a:ext uri="{FF2B5EF4-FFF2-40B4-BE49-F238E27FC236}">
                <a16:creationId xmlns:a16="http://schemas.microsoft.com/office/drawing/2014/main" id="{42E5C182-BAD7-8991-DA6B-F1DB17B0065F}"/>
              </a:ext>
            </a:extLst>
          </p:cNvPr>
          <p:cNvCxnSpPr>
            <a:cxnSpLocks/>
          </p:cNvCxnSpPr>
          <p:nvPr/>
        </p:nvCxnSpPr>
        <p:spPr>
          <a:xfrm>
            <a:off x="4184979" y="5689134"/>
            <a:ext cx="774043" cy="0"/>
          </a:xfrm>
          <a:prstGeom prst="straightConnector1">
            <a:avLst/>
          </a:prstGeom>
          <a:ln w="50800">
            <a:solidFill>
              <a:srgbClr val="4DB2F2"/>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10" name="Title">
            <a:extLst>
              <a:ext uri="{FF2B5EF4-FFF2-40B4-BE49-F238E27FC236}">
                <a16:creationId xmlns:a16="http://schemas.microsoft.com/office/drawing/2014/main" id="{C991C7D6-2C29-1476-5DA6-33EFCFC18E91}"/>
              </a:ext>
            </a:extLst>
          </p:cNvPr>
          <p:cNvSpPr>
            <a:spLocks noGrp="1"/>
          </p:cNvSpPr>
          <p:nvPr>
            <p:ph type="title"/>
          </p:nvPr>
        </p:nvSpPr>
        <p:spPr>
          <a:xfrm>
            <a:off x="457198" y="613341"/>
            <a:ext cx="8220075" cy="994306"/>
          </a:xfrm>
        </p:spPr>
        <p:txBody>
          <a:bodyPr/>
          <a:lstStyle/>
          <a:p>
            <a:r>
              <a:rPr lang="en-ZA" sz="4400" dirty="0">
                <a:solidFill>
                  <a:schemeClr val="tx1">
                    <a:lumMod val="90000"/>
                    <a:lumOff val="10000"/>
                  </a:schemeClr>
                </a:solidFill>
              </a:rPr>
              <a:t>Superlatives</a:t>
            </a:r>
          </a:p>
        </p:txBody>
      </p:sp>
    </p:spTree>
    <p:extLst>
      <p:ext uri="{BB962C8B-B14F-4D97-AF65-F5344CB8AC3E}">
        <p14:creationId xmlns:p14="http://schemas.microsoft.com/office/powerpoint/2010/main" val="426670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P spid="2" grpId="0"/>
      <p:bldP spid="3" grpId="0"/>
      <p:bldP spid="9" grpId="0"/>
      <p:bldP spid="11"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69193"/>
            <a:ext cx="6561444"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sp>
        <p:nvSpPr>
          <p:cNvPr id="10" name="Title">
            <a:extLst>
              <a:ext uri="{FF2B5EF4-FFF2-40B4-BE49-F238E27FC236}">
                <a16:creationId xmlns:a16="http://schemas.microsoft.com/office/drawing/2014/main" id="{C991C7D6-2C29-1476-5DA6-33EFCFC18E91}"/>
              </a:ext>
            </a:extLst>
          </p:cNvPr>
          <p:cNvSpPr>
            <a:spLocks noGrp="1"/>
          </p:cNvSpPr>
          <p:nvPr>
            <p:ph type="title"/>
          </p:nvPr>
        </p:nvSpPr>
        <p:spPr>
          <a:xfrm>
            <a:off x="457198" y="613341"/>
            <a:ext cx="8220075" cy="994306"/>
          </a:xfrm>
        </p:spPr>
        <p:txBody>
          <a:bodyPr/>
          <a:lstStyle/>
          <a:p>
            <a:r>
              <a:rPr lang="en-ZA" sz="4400" dirty="0">
                <a:solidFill>
                  <a:schemeClr val="tx1">
                    <a:lumMod val="90000"/>
                    <a:lumOff val="10000"/>
                  </a:schemeClr>
                </a:solidFill>
              </a:rPr>
              <a:t>Superlatives</a:t>
            </a:r>
          </a:p>
        </p:txBody>
      </p:sp>
      <p:pic>
        <p:nvPicPr>
          <p:cNvPr id="7" name="Picture 6" descr="A group of cars on a road&#10;&#10;Description automatically generated">
            <a:extLst>
              <a:ext uri="{FF2B5EF4-FFF2-40B4-BE49-F238E27FC236}">
                <a16:creationId xmlns:a16="http://schemas.microsoft.com/office/drawing/2014/main" id="{DB35DA4E-1728-539B-071F-33CA3EB063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411534" y="2503567"/>
            <a:ext cx="6320932" cy="3556578"/>
          </a:xfrm>
          <a:prstGeom prst="rect">
            <a:avLst/>
          </a:prstGeom>
          <a:ln w="38100">
            <a:solidFill>
              <a:srgbClr val="F69B40"/>
            </a:solidFill>
          </a:ln>
        </p:spPr>
      </p:pic>
      <p:sp>
        <p:nvSpPr>
          <p:cNvPr id="12" name="Text">
            <a:extLst>
              <a:ext uri="{FF2B5EF4-FFF2-40B4-BE49-F238E27FC236}">
                <a16:creationId xmlns:a16="http://schemas.microsoft.com/office/drawing/2014/main" id="{D8114191-1AF5-FE3B-854A-89C56CA37AD1}"/>
              </a:ext>
            </a:extLst>
          </p:cNvPr>
          <p:cNvSpPr/>
          <p:nvPr/>
        </p:nvSpPr>
        <p:spPr>
          <a:xfrm>
            <a:off x="1962345" y="1831455"/>
            <a:ext cx="870917" cy="474682"/>
          </a:xfrm>
          <a:prstGeom prst="rect">
            <a:avLst/>
          </a:prstGeom>
          <a:ln>
            <a:noFill/>
          </a:ln>
        </p:spPr>
        <p:txBody>
          <a:bodyPr wrap="square" lIns="0" tIns="0" rIns="0" bIns="0">
            <a:spAutoFit/>
          </a:bodyPr>
          <a:lstStyle/>
          <a:p>
            <a:pPr algn="ctr">
              <a:lnSpc>
                <a:spcPct val="114000"/>
              </a:lnSpc>
            </a:pPr>
            <a:r>
              <a:rPr lang="en-ZA" sz="2800" i="0" u="none" strike="noStrike" dirty="0">
                <a:effectLst/>
                <a:latin typeface="Twinkl" panose="02000000000000000000" pitchFamily="2" charset="0"/>
                <a:ea typeface="Roboto" panose="02000000000000000000" pitchFamily="2" charset="0"/>
              </a:rPr>
              <a:t>fast</a:t>
            </a:r>
            <a:endParaRPr lang="en-GB" sz="2800" dirty="0">
              <a:latin typeface="Twinkl" panose="02000000000000000000" pitchFamily="2" charset="0"/>
              <a:ea typeface="Roboto" panose="02000000000000000000" pitchFamily="2" charset="0"/>
            </a:endParaRPr>
          </a:p>
        </p:txBody>
      </p:sp>
      <p:cxnSp>
        <p:nvCxnSpPr>
          <p:cNvPr id="15" name="Straight Arrow Connector 14">
            <a:extLst>
              <a:ext uri="{FF2B5EF4-FFF2-40B4-BE49-F238E27FC236}">
                <a16:creationId xmlns:a16="http://schemas.microsoft.com/office/drawing/2014/main" id="{1DB0DC40-A136-1D36-17E2-F071176A8EA0}"/>
              </a:ext>
            </a:extLst>
          </p:cNvPr>
          <p:cNvCxnSpPr>
            <a:cxnSpLocks/>
          </p:cNvCxnSpPr>
          <p:nvPr/>
        </p:nvCxnSpPr>
        <p:spPr>
          <a:xfrm>
            <a:off x="2397804" y="2341305"/>
            <a:ext cx="0" cy="1351465"/>
          </a:xfrm>
          <a:prstGeom prst="straightConnector1">
            <a:avLst/>
          </a:prstGeom>
          <a:ln w="50800">
            <a:solidFill>
              <a:srgbClr val="4DB2F2"/>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24" name="Text">
            <a:extLst>
              <a:ext uri="{FF2B5EF4-FFF2-40B4-BE49-F238E27FC236}">
                <a16:creationId xmlns:a16="http://schemas.microsoft.com/office/drawing/2014/main" id="{67FC160C-520A-8929-F046-340635F36DE8}"/>
              </a:ext>
            </a:extLst>
          </p:cNvPr>
          <p:cNvSpPr/>
          <p:nvPr/>
        </p:nvSpPr>
        <p:spPr>
          <a:xfrm>
            <a:off x="3859464" y="1831455"/>
            <a:ext cx="1147994" cy="474682"/>
          </a:xfrm>
          <a:prstGeom prst="rect">
            <a:avLst/>
          </a:prstGeom>
          <a:ln>
            <a:noFill/>
          </a:ln>
        </p:spPr>
        <p:txBody>
          <a:bodyPr wrap="square" lIns="0" tIns="0" rIns="0" bIns="0">
            <a:spAutoFit/>
          </a:bodyPr>
          <a:lstStyle/>
          <a:p>
            <a:pPr algn="ctr">
              <a:lnSpc>
                <a:spcPct val="114000"/>
              </a:lnSpc>
            </a:pPr>
            <a:r>
              <a:rPr lang="en-ZA" sz="2800" i="0" u="none" strike="noStrike" dirty="0">
                <a:effectLst/>
                <a:latin typeface="Twinkl" panose="02000000000000000000" pitchFamily="2" charset="0"/>
                <a:ea typeface="Roboto" panose="02000000000000000000" pitchFamily="2" charset="0"/>
              </a:rPr>
              <a:t>faster</a:t>
            </a:r>
            <a:endParaRPr lang="en-GB" sz="2800" dirty="0">
              <a:latin typeface="Twinkl" panose="02000000000000000000" pitchFamily="2" charset="0"/>
              <a:ea typeface="Roboto" panose="02000000000000000000" pitchFamily="2" charset="0"/>
            </a:endParaRPr>
          </a:p>
        </p:txBody>
      </p:sp>
      <p:cxnSp>
        <p:nvCxnSpPr>
          <p:cNvPr id="25" name="Straight Arrow Connector 24">
            <a:extLst>
              <a:ext uri="{FF2B5EF4-FFF2-40B4-BE49-F238E27FC236}">
                <a16:creationId xmlns:a16="http://schemas.microsoft.com/office/drawing/2014/main" id="{D6E7D4BE-B092-3E23-193B-E222D56A3557}"/>
              </a:ext>
            </a:extLst>
          </p:cNvPr>
          <p:cNvCxnSpPr>
            <a:cxnSpLocks/>
          </p:cNvCxnSpPr>
          <p:nvPr/>
        </p:nvCxnSpPr>
        <p:spPr>
          <a:xfrm>
            <a:off x="4433461" y="2341305"/>
            <a:ext cx="0" cy="841512"/>
          </a:xfrm>
          <a:prstGeom prst="straightConnector1">
            <a:avLst/>
          </a:prstGeom>
          <a:ln w="50800">
            <a:solidFill>
              <a:srgbClr val="4DB2F2"/>
            </a:solidFill>
            <a:round/>
            <a:tailEnd type="triangle" w="med" len="med"/>
          </a:ln>
        </p:spPr>
        <p:style>
          <a:lnRef idx="1">
            <a:schemeClr val="accent1"/>
          </a:lnRef>
          <a:fillRef idx="0">
            <a:schemeClr val="accent1"/>
          </a:fillRef>
          <a:effectRef idx="0">
            <a:schemeClr val="accent1"/>
          </a:effectRef>
          <a:fontRef idx="minor">
            <a:schemeClr val="tx1"/>
          </a:fontRef>
        </p:style>
      </p:cxnSp>
      <p:sp>
        <p:nvSpPr>
          <p:cNvPr id="28" name="Text">
            <a:extLst>
              <a:ext uri="{FF2B5EF4-FFF2-40B4-BE49-F238E27FC236}">
                <a16:creationId xmlns:a16="http://schemas.microsoft.com/office/drawing/2014/main" id="{8526DDCA-8746-26BB-A2B4-3DF594F59EFD}"/>
              </a:ext>
            </a:extLst>
          </p:cNvPr>
          <p:cNvSpPr/>
          <p:nvPr/>
        </p:nvSpPr>
        <p:spPr>
          <a:xfrm>
            <a:off x="6033661" y="1831455"/>
            <a:ext cx="1147994" cy="474682"/>
          </a:xfrm>
          <a:prstGeom prst="rect">
            <a:avLst/>
          </a:prstGeom>
          <a:ln>
            <a:noFill/>
          </a:ln>
        </p:spPr>
        <p:txBody>
          <a:bodyPr wrap="square" lIns="0" tIns="0" rIns="0" bIns="0">
            <a:spAutoFit/>
          </a:bodyPr>
          <a:lstStyle/>
          <a:p>
            <a:pPr algn="ctr">
              <a:lnSpc>
                <a:spcPct val="114000"/>
              </a:lnSpc>
            </a:pPr>
            <a:r>
              <a:rPr lang="en-ZA" sz="2800" i="0" u="none" strike="noStrike" dirty="0">
                <a:effectLst/>
                <a:latin typeface="Twinkl" panose="02000000000000000000" pitchFamily="2" charset="0"/>
                <a:ea typeface="Roboto" panose="02000000000000000000" pitchFamily="2" charset="0"/>
              </a:rPr>
              <a:t>fastest</a:t>
            </a:r>
            <a:endParaRPr lang="en-GB" sz="2800" dirty="0">
              <a:latin typeface="Twinkl" panose="02000000000000000000" pitchFamily="2" charset="0"/>
              <a:ea typeface="Roboto" panose="02000000000000000000" pitchFamily="2" charset="0"/>
            </a:endParaRPr>
          </a:p>
        </p:txBody>
      </p:sp>
      <p:cxnSp>
        <p:nvCxnSpPr>
          <p:cNvPr id="29" name="Straight Arrow Connector 28">
            <a:extLst>
              <a:ext uri="{FF2B5EF4-FFF2-40B4-BE49-F238E27FC236}">
                <a16:creationId xmlns:a16="http://schemas.microsoft.com/office/drawing/2014/main" id="{E1BB03D9-22F0-1EE3-CF00-25AD82E90B5E}"/>
              </a:ext>
            </a:extLst>
          </p:cNvPr>
          <p:cNvCxnSpPr>
            <a:cxnSpLocks/>
          </p:cNvCxnSpPr>
          <p:nvPr/>
        </p:nvCxnSpPr>
        <p:spPr>
          <a:xfrm>
            <a:off x="6591733" y="2341305"/>
            <a:ext cx="0" cy="595327"/>
          </a:xfrm>
          <a:prstGeom prst="straightConnector1">
            <a:avLst/>
          </a:prstGeom>
          <a:ln w="50800">
            <a:solidFill>
              <a:srgbClr val="4DB2F2"/>
            </a:solidFill>
            <a:roun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78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25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02E213-8678-2804-2FFD-7B2A07DB3CC3}"/>
              </a:ext>
            </a:extLst>
          </p:cNvPr>
          <p:cNvCxnSpPr>
            <a:cxnSpLocks/>
          </p:cNvCxnSpPr>
          <p:nvPr/>
        </p:nvCxnSpPr>
        <p:spPr>
          <a:xfrm>
            <a:off x="1291278" y="1616439"/>
            <a:ext cx="6561444" cy="0"/>
          </a:xfrm>
          <a:prstGeom prst="line">
            <a:avLst/>
          </a:prstGeom>
          <a:ln w="38100" cap="rnd">
            <a:solidFill>
              <a:srgbClr val="F69B40"/>
            </a:solidFill>
          </a:ln>
        </p:spPr>
        <p:style>
          <a:lnRef idx="1">
            <a:schemeClr val="accent1"/>
          </a:lnRef>
          <a:fillRef idx="0">
            <a:schemeClr val="accent1"/>
          </a:fillRef>
          <a:effectRef idx="0">
            <a:schemeClr val="accent1"/>
          </a:effectRef>
          <a:fontRef idx="minor">
            <a:schemeClr val="tx1"/>
          </a:fontRef>
        </p:style>
      </p:cxnSp>
      <p:sp>
        <p:nvSpPr>
          <p:cNvPr id="10" name="Title">
            <a:extLst>
              <a:ext uri="{FF2B5EF4-FFF2-40B4-BE49-F238E27FC236}">
                <a16:creationId xmlns:a16="http://schemas.microsoft.com/office/drawing/2014/main" id="{C991C7D6-2C29-1476-5DA6-33EFCFC18E91}"/>
              </a:ext>
            </a:extLst>
          </p:cNvPr>
          <p:cNvSpPr>
            <a:spLocks noGrp="1"/>
          </p:cNvSpPr>
          <p:nvPr>
            <p:ph type="title"/>
          </p:nvPr>
        </p:nvSpPr>
        <p:spPr>
          <a:xfrm>
            <a:off x="457198" y="613341"/>
            <a:ext cx="8220075" cy="994306"/>
          </a:xfrm>
        </p:spPr>
        <p:txBody>
          <a:bodyPr/>
          <a:lstStyle/>
          <a:p>
            <a:r>
              <a:rPr lang="en-ZA" sz="4400" dirty="0">
                <a:solidFill>
                  <a:schemeClr val="tx1">
                    <a:lumMod val="90000"/>
                    <a:lumOff val="10000"/>
                  </a:schemeClr>
                </a:solidFill>
              </a:rPr>
              <a:t>Which building is taller?</a:t>
            </a:r>
          </a:p>
        </p:txBody>
      </p:sp>
      <p:sp>
        <p:nvSpPr>
          <p:cNvPr id="12" name="Text">
            <a:extLst>
              <a:ext uri="{FF2B5EF4-FFF2-40B4-BE49-F238E27FC236}">
                <a16:creationId xmlns:a16="http://schemas.microsoft.com/office/drawing/2014/main" id="{D8114191-1AF5-FE3B-854A-89C56CA37AD1}"/>
              </a:ext>
            </a:extLst>
          </p:cNvPr>
          <p:cNvSpPr/>
          <p:nvPr/>
        </p:nvSpPr>
        <p:spPr>
          <a:xfrm>
            <a:off x="1820535" y="1792069"/>
            <a:ext cx="2059468"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Burj Khalifa</a:t>
            </a:r>
          </a:p>
        </p:txBody>
      </p:sp>
      <p:sp>
        <p:nvSpPr>
          <p:cNvPr id="28" name="Text">
            <a:extLst>
              <a:ext uri="{FF2B5EF4-FFF2-40B4-BE49-F238E27FC236}">
                <a16:creationId xmlns:a16="http://schemas.microsoft.com/office/drawing/2014/main" id="{8526DDCA-8746-26BB-A2B4-3DF594F59EFD}"/>
              </a:ext>
            </a:extLst>
          </p:cNvPr>
          <p:cNvSpPr/>
          <p:nvPr/>
        </p:nvSpPr>
        <p:spPr>
          <a:xfrm>
            <a:off x="4880556" y="1792069"/>
            <a:ext cx="3314222" cy="372987"/>
          </a:xfrm>
          <a:prstGeom prst="rect">
            <a:avLst/>
          </a:prstGeom>
          <a:ln>
            <a:noFill/>
          </a:ln>
        </p:spPr>
        <p:txBody>
          <a:bodyPr wrap="square" lIns="0" tIns="0" rIns="0" bIns="0">
            <a:spAutoFit/>
          </a:bodyPr>
          <a:lstStyle/>
          <a:p>
            <a:pPr algn="ctr">
              <a:lnSpc>
                <a:spcPct val="114000"/>
              </a:lnSpc>
            </a:pPr>
            <a:r>
              <a:rPr lang="en-ZA" sz="2200" i="0" u="none" strike="noStrike" dirty="0">
                <a:effectLst/>
                <a:latin typeface="Twinkl" panose="02000000000000000000" pitchFamily="2" charset="0"/>
                <a:ea typeface="Roboto" panose="02000000000000000000" pitchFamily="2" charset="0"/>
              </a:rPr>
              <a:t>Oriental Pearl Tower</a:t>
            </a:r>
          </a:p>
        </p:txBody>
      </p:sp>
      <p:grpSp>
        <p:nvGrpSpPr>
          <p:cNvPr id="31" name="Group 30">
            <a:extLst>
              <a:ext uri="{FF2B5EF4-FFF2-40B4-BE49-F238E27FC236}">
                <a16:creationId xmlns:a16="http://schemas.microsoft.com/office/drawing/2014/main" id="{05D30050-C5F2-819F-19F0-127D6031722D}"/>
              </a:ext>
            </a:extLst>
          </p:cNvPr>
          <p:cNvGrpSpPr/>
          <p:nvPr/>
        </p:nvGrpSpPr>
        <p:grpSpPr>
          <a:xfrm>
            <a:off x="1107940" y="2344869"/>
            <a:ext cx="2630254" cy="3157331"/>
            <a:chOff x="1107940" y="2344869"/>
            <a:chExt cx="2630254" cy="3157331"/>
          </a:xfrm>
        </p:grpSpPr>
        <p:pic>
          <p:nvPicPr>
            <p:cNvPr id="3" name="Picture 2" descr="A tall building with many windows&#10;&#10;Description automatically generated">
              <a:extLst>
                <a:ext uri="{FF2B5EF4-FFF2-40B4-BE49-F238E27FC236}">
                  <a16:creationId xmlns:a16="http://schemas.microsoft.com/office/drawing/2014/main" id="{723ED6F2-02EC-57BE-8CF4-3CA48F2FD2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2345" y="2344869"/>
              <a:ext cx="1775849" cy="3157331"/>
            </a:xfrm>
            <a:prstGeom prst="rect">
              <a:avLst/>
            </a:prstGeom>
            <a:ln w="38100">
              <a:solidFill>
                <a:srgbClr val="F69B40"/>
              </a:solidFill>
            </a:ln>
          </p:spPr>
        </p:pic>
        <p:cxnSp>
          <p:nvCxnSpPr>
            <p:cNvPr id="6" name="Straight Connector 5">
              <a:extLst>
                <a:ext uri="{FF2B5EF4-FFF2-40B4-BE49-F238E27FC236}">
                  <a16:creationId xmlns:a16="http://schemas.microsoft.com/office/drawing/2014/main" id="{C2E672AC-39FF-CB17-0C53-92A54127FE70}"/>
                </a:ext>
              </a:extLst>
            </p:cNvPr>
            <p:cNvCxnSpPr>
              <a:cxnSpLocks/>
            </p:cNvCxnSpPr>
            <p:nvPr/>
          </p:nvCxnSpPr>
          <p:spPr>
            <a:xfrm flipV="1">
              <a:off x="1511681" y="2353661"/>
              <a:ext cx="0" cy="3139743"/>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50EFE7-B8AE-8A06-E711-4EEA43AE165D}"/>
                </a:ext>
              </a:extLst>
            </p:cNvPr>
            <p:cNvCxnSpPr>
              <a:cxnSpLocks/>
            </p:cNvCxnSpPr>
            <p:nvPr/>
          </p:nvCxnSpPr>
          <p:spPr>
            <a:xfrm flipH="1">
              <a:off x="1291278" y="2353661"/>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F3C70D-E04D-D9C0-CD44-6355E4F828A1}"/>
                </a:ext>
              </a:extLst>
            </p:cNvPr>
            <p:cNvCxnSpPr>
              <a:cxnSpLocks/>
            </p:cNvCxnSpPr>
            <p:nvPr/>
          </p:nvCxnSpPr>
          <p:spPr>
            <a:xfrm flipH="1">
              <a:off x="1291278" y="5502196"/>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3A96C771-F916-6111-64E2-B9FD3BA9D463}"/>
                </a:ext>
              </a:extLst>
            </p:cNvPr>
            <p:cNvSpPr/>
            <p:nvPr/>
          </p:nvSpPr>
          <p:spPr>
            <a:xfrm rot="16200000">
              <a:off x="842015" y="3753998"/>
              <a:ext cx="870917" cy="339067"/>
            </a:xfrm>
            <a:prstGeom prst="rect">
              <a:avLst/>
            </a:prstGeom>
            <a:ln>
              <a:noFill/>
            </a:ln>
          </p:spPr>
          <p:txBody>
            <a:bodyPr wrap="square" lIns="0" tIns="0" rIns="0" bIns="0">
              <a:spAutoFit/>
            </a:bodyPr>
            <a:lstStyle/>
            <a:p>
              <a:pPr algn="ctr">
                <a:lnSpc>
                  <a:spcPct val="114000"/>
                </a:lnSpc>
              </a:pPr>
              <a:r>
                <a:rPr lang="en-ZA" sz="2000" u="none" strike="noStrike" dirty="0">
                  <a:effectLst/>
                  <a:latin typeface="Twinkl" panose="02000000000000000000" pitchFamily="2" charset="0"/>
                  <a:ea typeface="Roboto" panose="02000000000000000000" pitchFamily="2" charset="0"/>
                </a:rPr>
                <a:t>828m</a:t>
              </a:r>
            </a:p>
          </p:txBody>
        </p:sp>
      </p:grpSp>
      <p:grpSp>
        <p:nvGrpSpPr>
          <p:cNvPr id="32" name="Group 31">
            <a:extLst>
              <a:ext uri="{FF2B5EF4-FFF2-40B4-BE49-F238E27FC236}">
                <a16:creationId xmlns:a16="http://schemas.microsoft.com/office/drawing/2014/main" id="{4EB1B447-7B23-DC61-8320-6F289C74AA91}"/>
              </a:ext>
            </a:extLst>
          </p:cNvPr>
          <p:cNvGrpSpPr/>
          <p:nvPr/>
        </p:nvGrpSpPr>
        <p:grpSpPr>
          <a:xfrm>
            <a:off x="4646107" y="2344869"/>
            <a:ext cx="2943916" cy="3157327"/>
            <a:chOff x="4646107" y="2344869"/>
            <a:chExt cx="2943916" cy="3157327"/>
          </a:xfrm>
        </p:grpSpPr>
        <p:pic>
          <p:nvPicPr>
            <p:cNvPr id="5" name="Picture 4" descr="A tall tower with a round structure&#10;&#10;Description automatically generated">
              <a:extLst>
                <a:ext uri="{FF2B5EF4-FFF2-40B4-BE49-F238E27FC236}">
                  <a16:creationId xmlns:a16="http://schemas.microsoft.com/office/drawing/2014/main" id="{E68F4ED7-F408-2744-32D1-E29B64FE30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5312" y="2344869"/>
              <a:ext cx="2104711" cy="3157327"/>
            </a:xfrm>
            <a:prstGeom prst="rect">
              <a:avLst/>
            </a:prstGeom>
            <a:ln w="38100">
              <a:solidFill>
                <a:srgbClr val="F69B40"/>
              </a:solidFill>
            </a:ln>
          </p:spPr>
        </p:pic>
        <p:cxnSp>
          <p:nvCxnSpPr>
            <p:cNvPr id="20" name="Straight Connector 19">
              <a:extLst>
                <a:ext uri="{FF2B5EF4-FFF2-40B4-BE49-F238E27FC236}">
                  <a16:creationId xmlns:a16="http://schemas.microsoft.com/office/drawing/2014/main" id="{1AEFA78C-A201-F7DD-8571-1B47729CED4C}"/>
                </a:ext>
              </a:extLst>
            </p:cNvPr>
            <p:cNvCxnSpPr>
              <a:cxnSpLocks/>
            </p:cNvCxnSpPr>
            <p:nvPr/>
          </p:nvCxnSpPr>
          <p:spPr>
            <a:xfrm flipV="1">
              <a:off x="5044505" y="2353661"/>
              <a:ext cx="0" cy="3139743"/>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505EE1-88BE-8D59-AFA1-EA2F47072730}"/>
                </a:ext>
              </a:extLst>
            </p:cNvPr>
            <p:cNvCxnSpPr>
              <a:cxnSpLocks/>
            </p:cNvCxnSpPr>
            <p:nvPr/>
          </p:nvCxnSpPr>
          <p:spPr>
            <a:xfrm flipH="1">
              <a:off x="4824102" y="2353661"/>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A20A2A5-5E85-77AB-C8F4-A7FC67142E3A}"/>
                </a:ext>
              </a:extLst>
            </p:cNvPr>
            <p:cNvCxnSpPr>
              <a:cxnSpLocks/>
            </p:cNvCxnSpPr>
            <p:nvPr/>
          </p:nvCxnSpPr>
          <p:spPr>
            <a:xfrm flipH="1">
              <a:off x="4824102" y="5502196"/>
              <a:ext cx="440807" cy="0"/>
            </a:xfrm>
            <a:prstGeom prst="line">
              <a:avLst/>
            </a:prstGeom>
            <a:ln w="38100" cap="rnd">
              <a:solidFill>
                <a:srgbClr val="4DB2F2"/>
              </a:solidFill>
            </a:ln>
          </p:spPr>
          <p:style>
            <a:lnRef idx="1">
              <a:schemeClr val="accent1"/>
            </a:lnRef>
            <a:fillRef idx="0">
              <a:schemeClr val="accent1"/>
            </a:fillRef>
            <a:effectRef idx="0">
              <a:schemeClr val="accent1"/>
            </a:effectRef>
            <a:fontRef idx="minor">
              <a:schemeClr val="tx1"/>
            </a:fontRef>
          </p:style>
        </p:cxnSp>
        <p:sp>
          <p:nvSpPr>
            <p:cNvPr id="27" name="Text">
              <a:extLst>
                <a:ext uri="{FF2B5EF4-FFF2-40B4-BE49-F238E27FC236}">
                  <a16:creationId xmlns:a16="http://schemas.microsoft.com/office/drawing/2014/main" id="{D178DC49-A6DC-7742-9894-D84440B77B40}"/>
                </a:ext>
              </a:extLst>
            </p:cNvPr>
            <p:cNvSpPr/>
            <p:nvPr/>
          </p:nvSpPr>
          <p:spPr>
            <a:xfrm rot="16200000">
              <a:off x="4380182" y="3753998"/>
              <a:ext cx="870917" cy="339067"/>
            </a:xfrm>
            <a:prstGeom prst="rect">
              <a:avLst/>
            </a:prstGeom>
            <a:ln>
              <a:noFill/>
            </a:ln>
          </p:spPr>
          <p:txBody>
            <a:bodyPr wrap="square" lIns="0" tIns="0" rIns="0" bIns="0">
              <a:spAutoFit/>
            </a:bodyPr>
            <a:lstStyle/>
            <a:p>
              <a:pPr algn="ctr">
                <a:lnSpc>
                  <a:spcPct val="114000"/>
                </a:lnSpc>
              </a:pPr>
              <a:r>
                <a:rPr lang="en-ZA" sz="2000" u="none" strike="noStrike" dirty="0">
                  <a:effectLst/>
                  <a:latin typeface="Twinkl" panose="02000000000000000000" pitchFamily="2" charset="0"/>
                  <a:ea typeface="Roboto" panose="02000000000000000000" pitchFamily="2" charset="0"/>
                </a:rPr>
                <a:t>468m</a:t>
              </a:r>
            </a:p>
          </p:txBody>
        </p:sp>
      </p:grpSp>
      <p:sp>
        <p:nvSpPr>
          <p:cNvPr id="30" name="Text">
            <a:extLst>
              <a:ext uri="{FF2B5EF4-FFF2-40B4-BE49-F238E27FC236}">
                <a16:creationId xmlns:a16="http://schemas.microsoft.com/office/drawing/2014/main" id="{8199E39B-1E67-4841-ABC0-F6FD2B546ED6}"/>
              </a:ext>
            </a:extLst>
          </p:cNvPr>
          <p:cNvSpPr/>
          <p:nvPr/>
        </p:nvSpPr>
        <p:spPr>
          <a:xfrm>
            <a:off x="1468579" y="5765755"/>
            <a:ext cx="6206842" cy="339067"/>
          </a:xfrm>
          <a:prstGeom prst="rect">
            <a:avLst/>
          </a:prstGeom>
          <a:ln>
            <a:noFill/>
          </a:ln>
        </p:spPr>
        <p:txBody>
          <a:bodyPr wrap="square" lIns="0" tIns="0" rIns="0" bIns="0">
            <a:spAutoFit/>
          </a:bodyPr>
          <a:lstStyle/>
          <a:p>
            <a:pPr algn="ctr">
              <a:lnSpc>
                <a:spcPct val="114000"/>
              </a:lnSpc>
            </a:pPr>
            <a:r>
              <a:rPr lang="en-ZA" sz="2000" i="0" u="none" strike="noStrike" dirty="0">
                <a:effectLst/>
                <a:latin typeface="Twinkl" panose="02000000000000000000" pitchFamily="2" charset="0"/>
                <a:ea typeface="Roboto" panose="02000000000000000000" pitchFamily="2" charset="0"/>
              </a:rPr>
              <a:t>Burj Khalifa is </a:t>
            </a:r>
            <a:r>
              <a:rPr lang="en-ZA" sz="2000" b="1" i="0" u="none" strike="noStrike" dirty="0">
                <a:solidFill>
                  <a:srgbClr val="4DB2F2"/>
                </a:solidFill>
                <a:effectLst/>
                <a:latin typeface="Twinkl" panose="02000000000000000000" pitchFamily="2" charset="0"/>
                <a:ea typeface="Roboto" panose="02000000000000000000" pitchFamily="2" charset="0"/>
              </a:rPr>
              <a:t>taller than </a:t>
            </a:r>
            <a:r>
              <a:rPr lang="en-ZA" sz="2000" i="0" u="none" strike="noStrike" dirty="0">
                <a:effectLst/>
                <a:latin typeface="Twinkl" panose="02000000000000000000" pitchFamily="2" charset="0"/>
                <a:ea typeface="Roboto" panose="02000000000000000000" pitchFamily="2" charset="0"/>
              </a:rPr>
              <a:t>Oriental Pearl tower.</a:t>
            </a:r>
          </a:p>
        </p:txBody>
      </p:sp>
    </p:spTree>
    <p:extLst>
      <p:ext uri="{BB962C8B-B14F-4D97-AF65-F5344CB8AC3E}">
        <p14:creationId xmlns:p14="http://schemas.microsoft.com/office/powerpoint/2010/main" val="3006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25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P spid="30" grpId="0"/>
    </p:bldLst>
  </p:timing>
</p:sld>
</file>

<file path=ppt/theme/theme1.xml><?xml version="1.0" encoding="utf-8"?>
<a:theme xmlns:a="http://schemas.openxmlformats.org/drawingml/2006/main" name="Slide Layouts">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Bold"/>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3B1C08F5-5315-487F-9B55-50747BA125B9}" vid="{591DCDC8-B5CB-40D9-895D-BF0BE3276CC9}"/>
    </a:ext>
  </a:extLst>
</a:theme>
</file>

<file path=ppt/theme/theme2.xml><?xml version="1.0" encoding="utf-8"?>
<a:theme xmlns:a="http://schemas.openxmlformats.org/drawingml/2006/main" name="Disclaimers/Guid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B1C08F5-5315-487F-9B55-50747BA125B9}" vid="{CC6DB3A1-B424-437D-9AB2-DB05A7DEA75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1742</TotalTime>
  <Words>716</Words>
  <Application>Microsoft Office PowerPoint</Application>
  <PresentationFormat>Presentación en pantalla (4:3)</PresentationFormat>
  <Paragraphs>195</Paragraphs>
  <Slides>27</Slides>
  <Notes>0</Notes>
  <HiddenSlides>1</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27</vt:i4>
      </vt:variant>
    </vt:vector>
  </HeadingPairs>
  <TitlesOfParts>
    <vt:vector size="32" baseType="lpstr">
      <vt:lpstr>Twinkl</vt:lpstr>
      <vt:lpstr>Calibri</vt:lpstr>
      <vt:lpstr>Arial</vt:lpstr>
      <vt:lpstr>Slide Layouts</vt:lpstr>
      <vt:lpstr>Disclaimers/Guidance</vt:lpstr>
      <vt:lpstr>Presentación de PowerPoint</vt:lpstr>
      <vt:lpstr>Presentación de PowerPoint</vt:lpstr>
      <vt:lpstr>In this PPT, you will:</vt:lpstr>
      <vt:lpstr>Warm Up Questions</vt:lpstr>
      <vt:lpstr>Comparatives</vt:lpstr>
      <vt:lpstr>Comparatives</vt:lpstr>
      <vt:lpstr>Superlatives</vt:lpstr>
      <vt:lpstr>Superlatives</vt:lpstr>
      <vt:lpstr>Which building is taller?</vt:lpstr>
      <vt:lpstr>Which building is the tallest in the world?</vt:lpstr>
      <vt:lpstr>Which animal is faster?</vt:lpstr>
      <vt:lpstr>Which animal is the fastest in the world?</vt:lpstr>
      <vt:lpstr>Which clothing item is more expensive?</vt:lpstr>
      <vt:lpstr>What is the most expensive clothing item in the shop?</vt:lpstr>
      <vt:lpstr>Which summer drink is less popular?</vt:lpstr>
      <vt:lpstr>Presentación de PowerPoint</vt:lpstr>
      <vt:lpstr>Use the adjectives to compare the pictures. Complete the two sentences.</vt:lpstr>
      <vt:lpstr>Use the adjectives to compare the pictures. Complete the two sentences.</vt:lpstr>
      <vt:lpstr>Choose the correct answer to complete the sentence.</vt:lpstr>
      <vt:lpstr>Choose the correct answer to complete the sentence.</vt:lpstr>
      <vt:lpstr>Choose the correct answer to complete the sentence.</vt:lpstr>
      <vt:lpstr>Choose the correct answer to complete the sentence.</vt:lpstr>
      <vt:lpstr>Choose the correct answer to complete the sentence.</vt:lpstr>
      <vt:lpstr>Choose the correct answer to complete the sentence.</vt:lpstr>
      <vt:lpstr>Complete the table</vt:lpstr>
      <vt:lpstr>Look around the classroom</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twinkl twinkl</dc:creator>
  <cp:lastModifiedBy>Lourdes Flores</cp:lastModifiedBy>
  <cp:revision>59</cp:revision>
  <dcterms:created xsi:type="dcterms:W3CDTF">2023-06-28T12:25:04Z</dcterms:created>
  <dcterms:modified xsi:type="dcterms:W3CDTF">2024-08-01T13:30:31Z</dcterms:modified>
</cp:coreProperties>
</file>